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81"/>
  </p:notesMasterIdLst>
  <p:sldIdLst>
    <p:sldId id="10345" r:id="rId3"/>
    <p:sldId id="10362" r:id="rId4"/>
    <p:sldId id="10363" r:id="rId5"/>
    <p:sldId id="10237" r:id="rId6"/>
    <p:sldId id="10806" r:id="rId7"/>
    <p:sldId id="10339" r:id="rId8"/>
    <p:sldId id="10807" r:id="rId9"/>
    <p:sldId id="10809" r:id="rId10"/>
    <p:sldId id="10810" r:id="rId11"/>
    <p:sldId id="10808" r:id="rId12"/>
    <p:sldId id="2200" r:id="rId13"/>
    <p:sldId id="10464" r:id="rId14"/>
    <p:sldId id="10817" r:id="rId15"/>
    <p:sldId id="10340" r:id="rId16"/>
    <p:sldId id="10813" r:id="rId17"/>
    <p:sldId id="10811" r:id="rId18"/>
    <p:sldId id="10341" r:id="rId19"/>
    <p:sldId id="10814" r:id="rId20"/>
    <p:sldId id="284" r:id="rId21"/>
    <p:sldId id="10346" r:id="rId22"/>
    <p:sldId id="10347" r:id="rId23"/>
    <p:sldId id="10353" r:id="rId24"/>
    <p:sldId id="10342" r:id="rId25"/>
    <p:sldId id="10348" r:id="rId26"/>
    <p:sldId id="10816" r:id="rId27"/>
    <p:sldId id="10818" r:id="rId28"/>
    <p:sldId id="10465" r:id="rId29"/>
    <p:sldId id="10364" r:id="rId30"/>
    <p:sldId id="10354" r:id="rId31"/>
    <p:sldId id="10840" r:id="rId32"/>
    <p:sldId id="10487" r:id="rId33"/>
    <p:sldId id="10839" r:id="rId34"/>
    <p:sldId id="10486" r:id="rId35"/>
    <p:sldId id="2196" r:id="rId36"/>
    <p:sldId id="2197" r:id="rId37"/>
    <p:sldId id="10349" r:id="rId38"/>
    <p:sldId id="10355" r:id="rId39"/>
    <p:sldId id="10365" r:id="rId40"/>
    <p:sldId id="10356" r:id="rId41"/>
    <p:sldId id="10825" r:id="rId42"/>
    <p:sldId id="10821" r:id="rId43"/>
    <p:sldId id="10822" r:id="rId44"/>
    <p:sldId id="10823" r:id="rId45"/>
    <p:sldId id="10826" r:id="rId46"/>
    <p:sldId id="10824" r:id="rId47"/>
    <p:sldId id="10827" r:id="rId48"/>
    <p:sldId id="10828" r:id="rId49"/>
    <p:sldId id="10820" r:id="rId50"/>
    <p:sldId id="10350" r:id="rId51"/>
    <p:sldId id="10357" r:id="rId52"/>
    <p:sldId id="10358" r:id="rId53"/>
    <p:sldId id="10366" r:id="rId54"/>
    <p:sldId id="10351" r:id="rId55"/>
    <p:sldId id="10367" r:id="rId56"/>
    <p:sldId id="1337" r:id="rId57"/>
    <p:sldId id="10359" r:id="rId58"/>
    <p:sldId id="1338" r:id="rId59"/>
    <p:sldId id="1340" r:id="rId60"/>
    <p:sldId id="1342" r:id="rId61"/>
    <p:sldId id="10360" r:id="rId62"/>
    <p:sldId id="10831" r:id="rId63"/>
    <p:sldId id="10374" r:id="rId64"/>
    <p:sldId id="1546" r:id="rId65"/>
    <p:sldId id="1547" r:id="rId66"/>
    <p:sldId id="10378" r:id="rId67"/>
    <p:sldId id="1395" r:id="rId68"/>
    <p:sldId id="10380" r:id="rId69"/>
    <p:sldId id="10372" r:id="rId70"/>
    <p:sldId id="10832" r:id="rId71"/>
    <p:sldId id="10833" r:id="rId72"/>
    <p:sldId id="10834" r:id="rId73"/>
    <p:sldId id="10835" r:id="rId74"/>
    <p:sldId id="10836" r:id="rId75"/>
    <p:sldId id="10837" r:id="rId76"/>
    <p:sldId id="10838" r:id="rId77"/>
    <p:sldId id="10320" r:id="rId78"/>
    <p:sldId id="10321" r:id="rId79"/>
    <p:sldId id="10361" r:id="rId8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张耀宇" initials="张耀宇" lastIdx="1" clrIdx="0"/>
  <p:cmAuthor id="2" name="zhiqin xu" initials="zx"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845D2"/>
    <a:srgbClr val="FE0303"/>
    <a:srgbClr val="002B7F"/>
    <a:srgbClr val="1D41D5"/>
    <a:srgbClr val="3232FF"/>
    <a:srgbClr val="0000FF"/>
    <a:srgbClr val="070707"/>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176" autoAdjust="0"/>
    <p:restoredTop sz="89457" autoAdjust="0"/>
  </p:normalViewPr>
  <p:slideViewPr>
    <p:cSldViewPr snapToGrid="0">
      <p:cViewPr>
        <p:scale>
          <a:sx n="129" d="100"/>
          <a:sy n="129" d="100"/>
        </p:scale>
        <p:origin x="1752" y="928"/>
      </p:cViewPr>
      <p:guideLst/>
    </p:cSldViewPr>
  </p:slideViewPr>
  <p:notesTextViewPr>
    <p:cViewPr>
      <p:scale>
        <a:sx n="3" d="2"/>
        <a:sy n="3" d="2"/>
      </p:scale>
      <p:origin x="0" y="0"/>
    </p:cViewPr>
  </p:notesTextViewPr>
  <p:sorterViewPr>
    <p:cViewPr>
      <p:scale>
        <a:sx n="50" d="100"/>
        <a:sy n="50" d="100"/>
      </p:scale>
      <p:origin x="0" y="-295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61" Type="http://schemas.openxmlformats.org/officeDocument/2006/relationships/slide" Target="slides/slide59.xml"/><Relationship Id="rId8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09CCD4-B0A0-4411-AF27-E52F275BA53D}" type="datetimeFigureOut">
              <a:rPr lang="zh-CN" altLang="en-US" smtClean="0"/>
              <a:t>2025/12/20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FB6C25-FFE4-4126-ADF1-3137FE8DB2D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5B131-4498-C781-84C1-584C6089CDB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C971648-E3BB-9286-CBF1-7596921A0D1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0F76F3-F80A-7BDF-614F-105A41F7D0D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0B1652F-A555-E055-75FE-D526779AEC26}"/>
              </a:ext>
            </a:extLst>
          </p:cNvPr>
          <p:cNvSpPr>
            <a:spLocks noGrp="1"/>
          </p:cNvSpPr>
          <p:nvPr>
            <p:ph type="sldNum" sz="quarter" idx="5"/>
          </p:nvPr>
        </p:nvSpPr>
        <p:spPr/>
        <p:txBody>
          <a:bodyPr/>
          <a:lstStyle/>
          <a:p>
            <a:fld id="{B3FB6C25-FFE4-4126-ADF1-3137FE8DB2D2}" type="slidenum">
              <a:rPr lang="zh-CN" altLang="en-US" smtClean="0"/>
              <a:t>1</a:t>
            </a:fld>
            <a:endParaRPr lang="zh-CN" altLang="en-US"/>
          </a:p>
        </p:txBody>
      </p:sp>
    </p:spTree>
    <p:extLst>
      <p:ext uri="{BB962C8B-B14F-4D97-AF65-F5344CB8AC3E}">
        <p14:creationId xmlns:p14="http://schemas.microsoft.com/office/powerpoint/2010/main" val="26517318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7.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欢迎页幻灯片">
    <p:spTree>
      <p:nvGrpSpPr>
        <p:cNvPr id="1" name=""/>
        <p:cNvGrpSpPr/>
        <p:nvPr/>
      </p:nvGrpSpPr>
      <p:grpSpPr>
        <a:xfrm>
          <a:off x="0" y="0"/>
          <a:ext cx="0" cy="0"/>
          <a:chOff x="0" y="0"/>
          <a:chExt cx="0" cy="0"/>
        </a:xfrm>
      </p:grpSpPr>
      <p:sp>
        <p:nvSpPr>
          <p:cNvPr id="8" name="矩形 7"/>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title" hasCustomPrompt="1"/>
          </p:nvPr>
        </p:nvSpPr>
        <p:spPr>
          <a:xfrm>
            <a:off x="381242" y="3716337"/>
            <a:ext cx="11429516" cy="1523959"/>
          </a:xfrm>
        </p:spPr>
        <p:txBody>
          <a:bodyPr vert="horz" lIns="0" tIns="0" rIns="0" bIns="0" rtlCol="0" anchor="t" anchorCtr="0">
            <a:normAutofit/>
          </a:bodyPr>
          <a:lstStyle>
            <a:lvl1pPr algn="ctr">
              <a:defRPr lang="zh-CN" altLang="en-US" sz="5400" b="1">
                <a:solidFill>
                  <a:schemeClr val="bg1"/>
                </a:solidFill>
              </a:defRPr>
            </a:lvl1pPr>
          </a:lstStyle>
          <a:p>
            <a:pPr lvl="0">
              <a:lnSpc>
                <a:spcPct val="100000"/>
              </a:lnSpc>
            </a:pPr>
            <a:r>
              <a:rPr lang="zh-CN" altLang="en-US" dirty="0"/>
              <a:t>欢迎页面</a:t>
            </a:r>
          </a:p>
        </p:txBody>
      </p:sp>
      <p:sp>
        <p:nvSpPr>
          <p:cNvPr id="3" name="文本占位符 2"/>
          <p:cNvSpPr>
            <a:spLocks noGrp="1"/>
          </p:cNvSpPr>
          <p:nvPr>
            <p:ph type="body" idx="1" hasCustomPrompt="1"/>
          </p:nvPr>
        </p:nvSpPr>
        <p:spPr>
          <a:xfrm>
            <a:off x="381242" y="5336848"/>
            <a:ext cx="11429516" cy="761979"/>
          </a:xfrm>
        </p:spPr>
        <p:txBody>
          <a:bodyPr>
            <a:normAutofit/>
          </a:bodyPr>
          <a:lstStyle>
            <a:lvl1pPr marL="0" indent="0" algn="ctr">
              <a:buNone/>
              <a:defRPr sz="2800">
                <a:solidFill>
                  <a:schemeClr val="bg1"/>
                </a:solidFill>
                <a:latin typeface="+mj-ea"/>
                <a:ea typeface="+mj-ea"/>
              </a:defRPr>
            </a:lvl1pPr>
            <a:lvl2pPr marL="609600" indent="0">
              <a:buNone/>
              <a:defRPr sz="2665">
                <a:solidFill>
                  <a:schemeClr val="tx1">
                    <a:tint val="75000"/>
                  </a:schemeClr>
                </a:solidFill>
              </a:defRPr>
            </a:lvl2pPr>
            <a:lvl3pPr marL="1219200" indent="0">
              <a:buNone/>
              <a:defRPr sz="2400">
                <a:solidFill>
                  <a:schemeClr val="tx1">
                    <a:tint val="75000"/>
                  </a:schemeClr>
                </a:solidFill>
              </a:defRPr>
            </a:lvl3pPr>
            <a:lvl4pPr marL="1828800" indent="0">
              <a:buNone/>
              <a:defRPr sz="2135">
                <a:solidFill>
                  <a:schemeClr val="tx1">
                    <a:tint val="75000"/>
                  </a:schemeClr>
                </a:solidFill>
              </a:defRPr>
            </a:lvl4pPr>
            <a:lvl5pPr marL="2438400" indent="0">
              <a:buNone/>
              <a:defRPr sz="2135">
                <a:solidFill>
                  <a:schemeClr val="tx1">
                    <a:tint val="75000"/>
                  </a:schemeClr>
                </a:solidFill>
              </a:defRPr>
            </a:lvl5pPr>
            <a:lvl6pPr marL="3048000" indent="0">
              <a:buNone/>
              <a:defRPr sz="2135">
                <a:solidFill>
                  <a:schemeClr val="tx1">
                    <a:tint val="75000"/>
                  </a:schemeClr>
                </a:solidFill>
              </a:defRPr>
            </a:lvl6pPr>
            <a:lvl7pPr marL="3657600" indent="0">
              <a:buNone/>
              <a:defRPr sz="2135">
                <a:solidFill>
                  <a:schemeClr val="tx1">
                    <a:tint val="75000"/>
                  </a:schemeClr>
                </a:solidFill>
              </a:defRPr>
            </a:lvl7pPr>
            <a:lvl8pPr marL="4267200" indent="0">
              <a:buNone/>
              <a:defRPr sz="2135">
                <a:solidFill>
                  <a:schemeClr val="tx1">
                    <a:tint val="75000"/>
                  </a:schemeClr>
                </a:solidFill>
              </a:defRPr>
            </a:lvl8pPr>
            <a:lvl9pPr marL="4876800" indent="0">
              <a:buNone/>
              <a:defRPr sz="2135">
                <a:solidFill>
                  <a:schemeClr val="tx1">
                    <a:tint val="75000"/>
                  </a:schemeClr>
                </a:solidFill>
              </a:defRPr>
            </a:lvl9pPr>
          </a:lstStyle>
          <a:p>
            <a:pPr lvl="0"/>
            <a:r>
              <a:rPr lang="zh-CN" altLang="en-US" dirty="0"/>
              <a:t>备注</a:t>
            </a:r>
          </a:p>
        </p:txBody>
      </p:sp>
      <p:sp>
        <p:nvSpPr>
          <p:cNvPr id="4" name="日期占位符 3"/>
          <p:cNvSpPr>
            <a:spLocks noGrp="1"/>
          </p:cNvSpPr>
          <p:nvPr>
            <p:ph type="dt" sz="half" idx="10"/>
          </p:nvPr>
        </p:nvSpPr>
        <p:spPr>
          <a:xfrm>
            <a:off x="381242" y="6237360"/>
            <a:ext cx="11429516" cy="457188"/>
          </a:xfrm>
          <a:prstGeom prst="rect">
            <a:avLst/>
          </a:prstGeom>
        </p:spPr>
        <p:txBody>
          <a:bodyPr vert="horz" lIns="91440" tIns="45720" rIns="91440" bIns="45720" rtlCol="0" anchor="ctr"/>
          <a:lstStyle>
            <a:lvl1pPr algn="ctr">
              <a:defRPr lang="zh-CN" altLang="en-US" sz="2540" smtClean="0">
                <a:solidFill>
                  <a:schemeClr val="bg1"/>
                </a:solidFill>
              </a:defRPr>
            </a:lvl1pPr>
          </a:lstStyle>
          <a:p>
            <a:fld id="{D2032502-F676-4D52-ABE7-5D8167C8AC58}" type="datetimeFigureOut">
              <a:rPr lang="zh-CN" altLang="en-US" smtClean="0"/>
              <a:t>2025/12/20</a:t>
            </a:fld>
            <a:endParaRPr lang="zh-CN" altLang="en-US"/>
          </a:p>
        </p:txBody>
      </p:sp>
      <p:pic>
        <p:nvPicPr>
          <p:cNvPr id="9" name="图片 8"/>
          <p:cNvPicPr>
            <a:picLocks noChangeAspect="1"/>
          </p:cNvPicPr>
          <p:nvPr/>
        </p:nvPicPr>
        <p:blipFill rotWithShape="1">
          <a:blip r:embed="rId2" cstate="print"/>
          <a:srcRect b="37632"/>
          <a:stretch>
            <a:fillRect/>
          </a:stretch>
        </p:blipFill>
        <p:spPr>
          <a:xfrm>
            <a:off x="0" y="-14"/>
            <a:ext cx="12192000" cy="3409347"/>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7">
                <a:solidFill>
                  <a:schemeClr val="accent2"/>
                </a:solidFill>
              </a:defRPr>
            </a:lvl2pPr>
            <a:lvl3pPr>
              <a:lnSpc>
                <a:spcPct val="120000"/>
              </a:lnSpc>
              <a:defRPr sz="1905">
                <a:solidFill>
                  <a:schemeClr val="accent2"/>
                </a:solidFill>
              </a:defRPr>
            </a:lvl3pPr>
            <a:lvl4pPr>
              <a:lnSpc>
                <a:spcPct val="120000"/>
              </a:lnSpc>
              <a:defRPr sz="1693">
                <a:solidFill>
                  <a:schemeClr val="accent2"/>
                </a:solidFill>
              </a:defRPr>
            </a:lvl4pPr>
            <a:lvl5pPr>
              <a:lnSpc>
                <a:spcPct val="120000"/>
              </a:lnSpc>
              <a:defRPr sz="1693">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a:extLst>
              <a:ext uri="{FF2B5EF4-FFF2-40B4-BE49-F238E27FC236}">
                <a16:creationId xmlns:a16="http://schemas.microsoft.com/office/drawing/2014/main" id="{633E3E6D-D003-4285-9CD3-F9F948F4D401}"/>
              </a:ext>
            </a:extLst>
          </p:cNvPr>
          <p:cNvPicPr>
            <a:picLocks noChangeAspect="1"/>
          </p:cNvPicPr>
          <p:nvPr userDrawn="1"/>
        </p:nvPicPr>
        <p:blipFill rotWithShape="1">
          <a:blip r:embed="rId2" cstate="print"/>
          <a:srcRect r="1346"/>
          <a:stretch/>
        </p:blipFill>
        <p:spPr>
          <a:xfrm>
            <a:off x="516" y="6149854"/>
            <a:ext cx="12191484" cy="411617"/>
          </a:xfrm>
          <a:prstGeom prst="rect">
            <a:avLst/>
          </a:prstGeom>
        </p:spPr>
      </p:pic>
      <p:pic>
        <p:nvPicPr>
          <p:cNvPr id="13" name="图片 12" descr="文本&#10;&#10;中度可信度描述已自动生成">
            <a:extLst>
              <a:ext uri="{FF2B5EF4-FFF2-40B4-BE49-F238E27FC236}">
                <a16:creationId xmlns:a16="http://schemas.microsoft.com/office/drawing/2014/main" id="{20F80C42-4A81-4868-AA78-9E4FF9811EE2}"/>
              </a:ext>
            </a:extLst>
          </p:cNvPr>
          <p:cNvPicPr>
            <a:picLocks noChangeAspect="1"/>
          </p:cNvPicPr>
          <p:nvPr userDrawn="1"/>
        </p:nvPicPr>
        <p:blipFill>
          <a:blip r:embed="rId3" cstate="print">
            <a:alphaModFix/>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a:extLst>
              <a:ext uri="{FF2B5EF4-FFF2-40B4-BE49-F238E27FC236}">
                <a16:creationId xmlns:a16="http://schemas.microsoft.com/office/drawing/2014/main" id="{EB998610-38B8-4F4F-8E37-98D574A43924}"/>
              </a:ext>
            </a:extLst>
          </p:cNvPr>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extLst>
      <p:ext uri="{BB962C8B-B14F-4D97-AF65-F5344CB8AC3E}">
        <p14:creationId xmlns:p14="http://schemas.microsoft.com/office/powerpoint/2010/main" val="2581668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欢迎页幻灯片">
    <p:spTree>
      <p:nvGrpSpPr>
        <p:cNvPr id="1" name=""/>
        <p:cNvGrpSpPr/>
        <p:nvPr/>
      </p:nvGrpSpPr>
      <p:grpSpPr>
        <a:xfrm>
          <a:off x="0" y="0"/>
          <a:ext cx="0" cy="0"/>
          <a:chOff x="0" y="0"/>
          <a:chExt cx="0" cy="0"/>
        </a:xfrm>
      </p:grpSpPr>
      <p:sp>
        <p:nvSpPr>
          <p:cNvPr id="8" name="矩形 7"/>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title" hasCustomPrompt="1"/>
          </p:nvPr>
        </p:nvSpPr>
        <p:spPr>
          <a:xfrm>
            <a:off x="381242" y="3716337"/>
            <a:ext cx="11429516" cy="1523959"/>
          </a:xfrm>
        </p:spPr>
        <p:txBody>
          <a:bodyPr vert="horz" lIns="0" tIns="0" rIns="0" bIns="0" rtlCol="0" anchor="t" anchorCtr="0">
            <a:normAutofit/>
          </a:bodyPr>
          <a:lstStyle>
            <a:lvl1pPr algn="ctr">
              <a:defRPr lang="zh-CN" altLang="en-US" sz="5400" b="1">
                <a:solidFill>
                  <a:schemeClr val="bg1"/>
                </a:solidFill>
              </a:defRPr>
            </a:lvl1pPr>
          </a:lstStyle>
          <a:p>
            <a:pPr lvl="0">
              <a:lnSpc>
                <a:spcPct val="100000"/>
              </a:lnSpc>
            </a:pPr>
            <a:r>
              <a:rPr lang="zh-CN" altLang="en-US" dirty="0"/>
              <a:t>欢迎页面</a:t>
            </a:r>
          </a:p>
        </p:txBody>
      </p:sp>
      <p:sp>
        <p:nvSpPr>
          <p:cNvPr id="3" name="文本占位符 2"/>
          <p:cNvSpPr>
            <a:spLocks noGrp="1"/>
          </p:cNvSpPr>
          <p:nvPr>
            <p:ph type="body" idx="1" hasCustomPrompt="1"/>
          </p:nvPr>
        </p:nvSpPr>
        <p:spPr>
          <a:xfrm>
            <a:off x="381242" y="5336848"/>
            <a:ext cx="11429516" cy="761979"/>
          </a:xfrm>
        </p:spPr>
        <p:txBody>
          <a:bodyPr>
            <a:normAutofit/>
          </a:bodyPr>
          <a:lstStyle>
            <a:lvl1pPr marL="0" indent="0" algn="ctr">
              <a:buNone/>
              <a:defRPr sz="2800">
                <a:solidFill>
                  <a:schemeClr val="bg1"/>
                </a:solidFill>
                <a:latin typeface="+mj-ea"/>
                <a:ea typeface="+mj-ea"/>
              </a:defRPr>
            </a:lvl1pPr>
            <a:lvl2pPr marL="609601" indent="0">
              <a:buNone/>
              <a:defRPr sz="2667">
                <a:solidFill>
                  <a:schemeClr val="tx1">
                    <a:tint val="75000"/>
                  </a:schemeClr>
                </a:solidFill>
              </a:defRPr>
            </a:lvl2pPr>
            <a:lvl3pPr marL="1219203" indent="0">
              <a:buNone/>
              <a:defRPr sz="2400">
                <a:solidFill>
                  <a:schemeClr val="tx1">
                    <a:tint val="75000"/>
                  </a:schemeClr>
                </a:solidFill>
              </a:defRPr>
            </a:lvl3pPr>
            <a:lvl4pPr marL="1828804" indent="0">
              <a:buNone/>
              <a:defRPr sz="2134">
                <a:solidFill>
                  <a:schemeClr val="tx1">
                    <a:tint val="75000"/>
                  </a:schemeClr>
                </a:solidFill>
              </a:defRPr>
            </a:lvl4pPr>
            <a:lvl5pPr marL="2438404" indent="0">
              <a:buNone/>
              <a:defRPr sz="2134">
                <a:solidFill>
                  <a:schemeClr val="tx1">
                    <a:tint val="75000"/>
                  </a:schemeClr>
                </a:solidFill>
              </a:defRPr>
            </a:lvl5pPr>
            <a:lvl6pPr marL="3048006" indent="0">
              <a:buNone/>
              <a:defRPr sz="2134">
                <a:solidFill>
                  <a:schemeClr val="tx1">
                    <a:tint val="75000"/>
                  </a:schemeClr>
                </a:solidFill>
              </a:defRPr>
            </a:lvl6pPr>
            <a:lvl7pPr marL="3657607" indent="0">
              <a:buNone/>
              <a:defRPr sz="2134">
                <a:solidFill>
                  <a:schemeClr val="tx1">
                    <a:tint val="75000"/>
                  </a:schemeClr>
                </a:solidFill>
              </a:defRPr>
            </a:lvl7pPr>
            <a:lvl8pPr marL="4267207" indent="0">
              <a:buNone/>
              <a:defRPr sz="2134">
                <a:solidFill>
                  <a:schemeClr val="tx1">
                    <a:tint val="75000"/>
                  </a:schemeClr>
                </a:solidFill>
              </a:defRPr>
            </a:lvl8pPr>
            <a:lvl9pPr marL="4876809" indent="0">
              <a:buNone/>
              <a:defRPr sz="2134">
                <a:solidFill>
                  <a:schemeClr val="tx1">
                    <a:tint val="75000"/>
                  </a:schemeClr>
                </a:solidFill>
              </a:defRPr>
            </a:lvl9pPr>
          </a:lstStyle>
          <a:p>
            <a:pPr lvl="0"/>
            <a:r>
              <a:rPr lang="zh-CN" altLang="en-US" dirty="0"/>
              <a:t>备注</a:t>
            </a:r>
          </a:p>
        </p:txBody>
      </p:sp>
      <p:sp>
        <p:nvSpPr>
          <p:cNvPr id="4" name="日期占位符 3"/>
          <p:cNvSpPr>
            <a:spLocks noGrp="1"/>
          </p:cNvSpPr>
          <p:nvPr>
            <p:ph type="dt" sz="half" idx="10"/>
          </p:nvPr>
        </p:nvSpPr>
        <p:spPr>
          <a:xfrm>
            <a:off x="381242" y="6237360"/>
            <a:ext cx="11429516" cy="457188"/>
          </a:xfrm>
          <a:prstGeom prst="rect">
            <a:avLst/>
          </a:prstGeom>
        </p:spPr>
        <p:txBody>
          <a:bodyPr vert="horz" lIns="91440" tIns="45720" rIns="91440" bIns="45720" rtlCol="0" anchor="ctr"/>
          <a:lstStyle>
            <a:lvl1pPr algn="ctr">
              <a:defRPr lang="zh-CN" altLang="en-US" sz="2540" smtClean="0">
                <a:solidFill>
                  <a:schemeClr val="bg1"/>
                </a:solidFill>
              </a:defRPr>
            </a:lvl1pPr>
          </a:lstStyle>
          <a:p>
            <a:fld id="{D2032502-F676-4D52-ABE7-5D8167C8AC58}" type="datetimeFigureOut">
              <a:rPr lang="zh-CN" altLang="en-US" smtClean="0"/>
              <a:pPr/>
              <a:t>2025/12/20</a:t>
            </a:fld>
            <a:endParaRPr lang="zh-CN" altLang="en-US"/>
          </a:p>
        </p:txBody>
      </p:sp>
      <p:pic>
        <p:nvPicPr>
          <p:cNvPr id="9" name="图片 8"/>
          <p:cNvPicPr>
            <a:picLocks noChangeAspect="1"/>
          </p:cNvPicPr>
          <p:nvPr/>
        </p:nvPicPr>
        <p:blipFill rotWithShape="1">
          <a:blip r:embed="rId2" cstate="print">
            <a:extLst>
              <a:ext uri="{28A0092B-C50C-407E-A947-70E740481C1C}">
                <a14:useLocalDpi xmlns:a14="http://schemas.microsoft.com/office/drawing/2010/main"/>
              </a:ext>
            </a:extLst>
          </a:blip>
          <a:srcRect b="37632"/>
          <a:stretch/>
        </p:blipFill>
        <p:spPr>
          <a:xfrm>
            <a:off x="0" y="-14"/>
            <a:ext cx="12192000" cy="3409347"/>
          </a:xfrm>
          <a:prstGeom prst="rect">
            <a:avLst/>
          </a:prstGeom>
        </p:spPr>
      </p:pic>
    </p:spTree>
    <p:extLst>
      <p:ext uri="{BB962C8B-B14F-4D97-AF65-F5344CB8AC3E}">
        <p14:creationId xmlns:p14="http://schemas.microsoft.com/office/powerpoint/2010/main" val="14829596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7" name="矩形 6"/>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ctrTitle" hasCustomPrompt="1"/>
          </p:nvPr>
        </p:nvSpPr>
        <p:spPr>
          <a:xfrm>
            <a:off x="762226" y="3717192"/>
            <a:ext cx="10667548" cy="1333464"/>
          </a:xfrm>
        </p:spPr>
        <p:txBody>
          <a:bodyPr lIns="0" tIns="0" rIns="0" bIns="0" anchor="t" anchorCtr="0">
            <a:normAutofit/>
          </a:bodyPr>
          <a:lstStyle>
            <a:lvl1pPr algn="ctr">
              <a:lnSpc>
                <a:spcPct val="100000"/>
              </a:lnSpc>
              <a:defRPr sz="4800">
                <a:solidFill>
                  <a:schemeClr val="bg1"/>
                </a:solidFill>
              </a:defRPr>
            </a:lvl1pPr>
          </a:lstStyle>
          <a:p>
            <a:r>
              <a:rPr lang="zh-CN" altLang="en-US" dirty="0"/>
              <a:t>讲演主标题</a:t>
            </a:r>
          </a:p>
        </p:txBody>
      </p:sp>
      <p:sp>
        <p:nvSpPr>
          <p:cNvPr id="3" name="副标题 2"/>
          <p:cNvSpPr>
            <a:spLocks noGrp="1"/>
          </p:cNvSpPr>
          <p:nvPr>
            <p:ph type="subTitle" idx="1" hasCustomPrompt="1"/>
          </p:nvPr>
        </p:nvSpPr>
        <p:spPr>
          <a:xfrm>
            <a:off x="3429113" y="5387513"/>
            <a:ext cx="5333774" cy="571485"/>
          </a:xfrm>
        </p:spPr>
        <p:txBody>
          <a:bodyPr vert="horz" lIns="91440" tIns="45720" rIns="91440" bIns="45720" rtlCol="0" anchor="ctr" anchorCtr="0">
            <a:normAutofit/>
          </a:bodyPr>
          <a:lstStyle>
            <a:lvl1pPr algn="ctr">
              <a:defRPr lang="zh-CN" altLang="en-US" dirty="0">
                <a:solidFill>
                  <a:schemeClr val="bg1"/>
                </a:solidFill>
                <a:latin typeface="+mj-ea"/>
                <a:ea typeface="+mj-ea"/>
              </a:defRPr>
            </a:lvl1pPr>
          </a:lstStyle>
          <a:p>
            <a:pPr marL="0" lvl="0" indent="0">
              <a:buNone/>
            </a:pPr>
            <a:r>
              <a:rPr lang="zh-CN" altLang="en-US" dirty="0"/>
              <a:t>演讲者</a:t>
            </a:r>
          </a:p>
        </p:txBody>
      </p:sp>
      <p:sp>
        <p:nvSpPr>
          <p:cNvPr id="17" name="日期占位符 16"/>
          <p:cNvSpPr>
            <a:spLocks noGrp="1"/>
          </p:cNvSpPr>
          <p:nvPr>
            <p:ph type="dt" sz="half" idx="11"/>
          </p:nvPr>
        </p:nvSpPr>
        <p:spPr>
          <a:xfrm>
            <a:off x="3429113" y="6229835"/>
            <a:ext cx="5333774" cy="457188"/>
          </a:xfrm>
          <a:prstGeom prst="rect">
            <a:avLst/>
          </a:prstGeom>
        </p:spPr>
        <p:txBody>
          <a:bodyPr/>
          <a:lstStyle>
            <a:lvl1pPr algn="ctr">
              <a:defRPr sz="2400">
                <a:solidFill>
                  <a:schemeClr val="bg1"/>
                </a:solidFill>
              </a:defRPr>
            </a:lvl1pPr>
          </a:lstStyle>
          <a:p>
            <a:fld id="{D2032502-F676-4D52-ABE7-5D8167C8AC58}" type="datetimeFigureOut">
              <a:rPr lang="zh-CN" altLang="en-US" smtClean="0"/>
              <a:pPr/>
              <a:t>2025/12/20</a:t>
            </a:fld>
            <a:endParaRPr lang="zh-CN" altLang="en-US"/>
          </a:p>
        </p:txBody>
      </p:sp>
      <p:pic>
        <p:nvPicPr>
          <p:cNvPr id="9" name="图片 8"/>
          <p:cNvPicPr>
            <a:picLocks noChangeAspect="1"/>
          </p:cNvPicPr>
          <p:nvPr/>
        </p:nvPicPr>
        <p:blipFill rotWithShape="1">
          <a:blip r:embed="rId2" cstate="print">
            <a:extLst>
              <a:ext uri="{28A0092B-C50C-407E-A947-70E740481C1C}">
                <a14:useLocalDpi xmlns:a14="http://schemas.microsoft.com/office/drawing/2010/main"/>
              </a:ext>
            </a:extLst>
          </a:blip>
          <a:srcRect b="37632"/>
          <a:stretch/>
        </p:blipFill>
        <p:spPr>
          <a:xfrm>
            <a:off x="0" y="-14"/>
            <a:ext cx="12192000" cy="3409347"/>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134117" y="5941837"/>
            <a:ext cx="2723765" cy="720001"/>
          </a:xfrm>
          <a:prstGeom prst="rect">
            <a:avLst/>
          </a:prstGeom>
        </p:spPr>
      </p:pic>
    </p:spTree>
    <p:extLst>
      <p:ext uri="{BB962C8B-B14F-4D97-AF65-F5344CB8AC3E}">
        <p14:creationId xmlns:p14="http://schemas.microsoft.com/office/powerpoint/2010/main" val="6092818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结尾页幻灯片">
    <p:spTree>
      <p:nvGrpSpPr>
        <p:cNvPr id="1" name=""/>
        <p:cNvGrpSpPr/>
        <p:nvPr/>
      </p:nvGrpSpPr>
      <p:grpSpPr>
        <a:xfrm>
          <a:off x="0" y="0"/>
          <a:ext cx="0" cy="0"/>
          <a:chOff x="0" y="0"/>
          <a:chExt cx="0" cy="0"/>
        </a:xfrm>
      </p:grpSpPr>
      <p:sp>
        <p:nvSpPr>
          <p:cNvPr id="4" name="矩形 3"/>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6" name="图片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197884"/>
            <a:ext cx="12192000" cy="3723238"/>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0002" y="2699982"/>
            <a:ext cx="3626453" cy="960898"/>
          </a:xfrm>
          <a:prstGeom prst="rect">
            <a:avLst/>
          </a:prstGeom>
        </p:spPr>
      </p:pic>
    </p:spTree>
    <p:extLst>
      <p:ext uri="{BB962C8B-B14F-4D97-AF65-F5344CB8AC3E}">
        <p14:creationId xmlns:p14="http://schemas.microsoft.com/office/powerpoint/2010/main" val="42027173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22056373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sz="3200"/>
            </a:lvl1pPr>
          </a:lstStyle>
          <a:p>
            <a:r>
              <a:rPr lang="zh-CN" altLang="en-US" dirty="0"/>
              <a:t>页面标题</a:t>
            </a:r>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11414218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内容占位符 2"/>
          <p:cNvSpPr>
            <a:spLocks noGrp="1"/>
          </p:cNvSpPr>
          <p:nvPr>
            <p:ph idx="1" hasCustomPrompt="1"/>
          </p:nvPr>
        </p:nvSpPr>
        <p:spPr/>
        <p:txBody>
          <a:bodyPr/>
          <a:lstStyle>
            <a:lvl1pPr>
              <a:defRPr/>
            </a:lvl1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a:xfrm>
            <a:off x="2736001" y="6318000"/>
            <a:ext cx="6720000" cy="540000"/>
          </a:xfrm>
        </p:spPr>
        <p:txBody>
          <a:bodyPr/>
          <a:lstStyle/>
          <a:p>
            <a:endParaRPr lang="zh-CN" altLang="en-US"/>
          </a:p>
        </p:txBody>
      </p:sp>
      <p:sp>
        <p:nvSpPr>
          <p:cNvPr id="6" name="灯片编号占位符 5"/>
          <p:cNvSpPr>
            <a:spLocks noGrp="1"/>
          </p:cNvSpPr>
          <p:nvPr>
            <p:ph type="sldNum" sz="quarter" idx="12"/>
          </p:nvPr>
        </p:nvSpPr>
        <p:spPr>
          <a:xfrm>
            <a:off x="336002" y="6318000"/>
            <a:ext cx="960000" cy="540000"/>
          </a:xfrm>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28927232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2" y="0"/>
            <a:ext cx="11429516" cy="761979"/>
          </a:xfrm>
        </p:spPr>
        <p:txBody>
          <a:bodyPr/>
          <a:lstStyle/>
          <a:p>
            <a:r>
              <a:rPr lang="zh-CN" altLang="en-US" dirty="0"/>
              <a:t>页面标题</a:t>
            </a:r>
          </a:p>
        </p:txBody>
      </p:sp>
      <p:sp>
        <p:nvSpPr>
          <p:cNvPr id="3" name="内容占位符 2"/>
          <p:cNvSpPr>
            <a:spLocks noGrp="1"/>
          </p:cNvSpPr>
          <p:nvPr>
            <p:ph sz="half" idx="1" hasCustomPrompt="1"/>
          </p:nvPr>
        </p:nvSpPr>
        <p:spPr>
          <a:xfrm>
            <a:off x="381242" y="981343"/>
            <a:ext cx="5524266"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4" name="内容占位符 3"/>
          <p:cNvSpPr>
            <a:spLocks noGrp="1"/>
          </p:cNvSpPr>
          <p:nvPr>
            <p:ph sz="half" idx="2" hasCustomPrompt="1"/>
          </p:nvPr>
        </p:nvSpPr>
        <p:spPr>
          <a:xfrm>
            <a:off x="6286492" y="981343"/>
            <a:ext cx="5524266"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21864792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2" y="1"/>
            <a:ext cx="11429516" cy="761979"/>
          </a:xfrm>
        </p:spPr>
        <p:txBody>
          <a:bodyPr/>
          <a:lstStyle/>
          <a:p>
            <a:r>
              <a:rPr lang="zh-CN" altLang="en-US" dirty="0"/>
              <a:t>页面标题</a:t>
            </a:r>
          </a:p>
        </p:txBody>
      </p:sp>
      <p:sp>
        <p:nvSpPr>
          <p:cNvPr id="3" name="文本占位符 2"/>
          <p:cNvSpPr>
            <a:spLocks noGrp="1"/>
          </p:cNvSpPr>
          <p:nvPr>
            <p:ph type="body" idx="1" hasCustomPrompt="1"/>
          </p:nvPr>
        </p:nvSpPr>
        <p:spPr>
          <a:xfrm>
            <a:off x="381242" y="963895"/>
            <a:ext cx="5524266" cy="571485"/>
          </a:xfrm>
        </p:spPr>
        <p:txBody>
          <a:bodyPr anchor="ctr" anchorCtr="0">
            <a:normAutofit/>
          </a:bodyPr>
          <a:lstStyle>
            <a:lvl1pPr marL="0" indent="0" algn="ctr">
              <a:buNone/>
              <a:defRPr sz="2963" b="1"/>
            </a:lvl1pPr>
            <a:lvl2pPr marL="609601" indent="0">
              <a:buNone/>
              <a:defRPr sz="2667" b="1"/>
            </a:lvl2pPr>
            <a:lvl3pPr marL="1219203" indent="0">
              <a:buNone/>
              <a:defRPr sz="2400" b="1"/>
            </a:lvl3pPr>
            <a:lvl4pPr marL="1828804" indent="0">
              <a:buNone/>
              <a:defRPr sz="2134" b="1"/>
            </a:lvl4pPr>
            <a:lvl5pPr marL="2438404" indent="0">
              <a:buNone/>
              <a:defRPr sz="2134" b="1"/>
            </a:lvl5pPr>
            <a:lvl6pPr marL="3048006" indent="0">
              <a:buNone/>
              <a:defRPr sz="2134" b="1"/>
            </a:lvl6pPr>
            <a:lvl7pPr marL="3657607" indent="0">
              <a:buNone/>
              <a:defRPr sz="2134" b="1"/>
            </a:lvl7pPr>
            <a:lvl8pPr marL="4267207" indent="0">
              <a:buNone/>
              <a:defRPr sz="2134" b="1"/>
            </a:lvl8pPr>
            <a:lvl9pPr marL="4876809" indent="0">
              <a:buNone/>
              <a:defRPr sz="2134" b="1"/>
            </a:lvl9pPr>
          </a:lstStyle>
          <a:p>
            <a:pPr lvl="0"/>
            <a:r>
              <a:rPr lang="zh-CN" altLang="en-US" dirty="0"/>
              <a:t>栏目标题</a:t>
            </a:r>
          </a:p>
        </p:txBody>
      </p:sp>
      <p:sp>
        <p:nvSpPr>
          <p:cNvPr id="4" name="内容占位符 3"/>
          <p:cNvSpPr>
            <a:spLocks noGrp="1"/>
          </p:cNvSpPr>
          <p:nvPr>
            <p:ph sz="half" idx="2" hasCustomPrompt="1"/>
          </p:nvPr>
        </p:nvSpPr>
        <p:spPr>
          <a:xfrm>
            <a:off x="381242" y="1737295"/>
            <a:ext cx="5524266" cy="4571877"/>
          </a:xfrm>
        </p:spPr>
        <p:txBody>
          <a:bodyPr>
            <a:normAutofit/>
          </a:bodyPr>
          <a:lstStyle>
            <a:lvl1pPr>
              <a:defRPr sz="2540"/>
            </a:lvl1pPr>
            <a:lvl2pPr>
              <a:defRPr sz="2117"/>
            </a:lvl2pPr>
            <a:lvl3pPr>
              <a:defRPr sz="1482"/>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文本占位符 4"/>
          <p:cNvSpPr>
            <a:spLocks noGrp="1"/>
          </p:cNvSpPr>
          <p:nvPr>
            <p:ph type="body" sz="quarter" idx="3" hasCustomPrompt="1"/>
          </p:nvPr>
        </p:nvSpPr>
        <p:spPr>
          <a:xfrm>
            <a:off x="6286492" y="963895"/>
            <a:ext cx="5524266" cy="571485"/>
          </a:xfrm>
        </p:spPr>
        <p:txBody>
          <a:bodyPr anchor="ctr" anchorCtr="0">
            <a:normAutofit/>
          </a:bodyPr>
          <a:lstStyle>
            <a:lvl1pPr marL="0" indent="0" algn="ctr">
              <a:buNone/>
              <a:defRPr sz="2963" b="1"/>
            </a:lvl1pPr>
            <a:lvl2pPr marL="609601" indent="0">
              <a:buNone/>
              <a:defRPr sz="2667" b="1"/>
            </a:lvl2pPr>
            <a:lvl3pPr marL="1219203" indent="0">
              <a:buNone/>
              <a:defRPr sz="2400" b="1"/>
            </a:lvl3pPr>
            <a:lvl4pPr marL="1828804" indent="0">
              <a:buNone/>
              <a:defRPr sz="2134" b="1"/>
            </a:lvl4pPr>
            <a:lvl5pPr marL="2438404" indent="0">
              <a:buNone/>
              <a:defRPr sz="2134" b="1"/>
            </a:lvl5pPr>
            <a:lvl6pPr marL="3048006" indent="0">
              <a:buNone/>
              <a:defRPr sz="2134" b="1"/>
            </a:lvl6pPr>
            <a:lvl7pPr marL="3657607" indent="0">
              <a:buNone/>
              <a:defRPr sz="2134" b="1"/>
            </a:lvl7pPr>
            <a:lvl8pPr marL="4267207" indent="0">
              <a:buNone/>
              <a:defRPr sz="2134" b="1"/>
            </a:lvl8pPr>
            <a:lvl9pPr marL="4876809" indent="0">
              <a:buNone/>
              <a:defRPr sz="2134" b="1"/>
            </a:lvl9pPr>
          </a:lstStyle>
          <a:p>
            <a:pPr lvl="0"/>
            <a:r>
              <a:rPr lang="zh-CN" altLang="en-US" dirty="0"/>
              <a:t>栏目标题</a:t>
            </a:r>
          </a:p>
        </p:txBody>
      </p:sp>
      <p:sp>
        <p:nvSpPr>
          <p:cNvPr id="6" name="内容占位符 5"/>
          <p:cNvSpPr>
            <a:spLocks noGrp="1"/>
          </p:cNvSpPr>
          <p:nvPr>
            <p:ph sz="quarter" idx="4" hasCustomPrompt="1"/>
          </p:nvPr>
        </p:nvSpPr>
        <p:spPr>
          <a:xfrm>
            <a:off x="6286492" y="1737295"/>
            <a:ext cx="5524266" cy="4571877"/>
          </a:xfrm>
        </p:spPr>
        <p:txBody>
          <a:bodyPr>
            <a:normAutofit/>
          </a:bodyPr>
          <a:lstStyle>
            <a:lvl1pPr>
              <a:defRPr sz="2540"/>
            </a:lvl1pPr>
            <a:lvl2pPr>
              <a:defRPr sz="2117"/>
            </a:lvl2pPr>
            <a:lvl3pPr>
              <a:defRPr sz="1482"/>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28352805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竖排文字占位符 2"/>
          <p:cNvSpPr>
            <a:spLocks noGrp="1"/>
          </p:cNvSpPr>
          <p:nvPr>
            <p:ph type="body" orient="vert" idx="1" hasCustomPrompt="1"/>
          </p:nvPr>
        </p:nvSpPr>
        <p:spPr/>
        <p:txBody>
          <a:bodyPr vert="eaVert"/>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836869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7" name="矩形 6"/>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ctrTitle" hasCustomPrompt="1"/>
          </p:nvPr>
        </p:nvSpPr>
        <p:spPr>
          <a:xfrm>
            <a:off x="762226" y="3717192"/>
            <a:ext cx="10667548" cy="1333464"/>
          </a:xfrm>
        </p:spPr>
        <p:txBody>
          <a:bodyPr lIns="0" tIns="0" rIns="0" bIns="0" anchor="t" anchorCtr="0">
            <a:normAutofit/>
          </a:bodyPr>
          <a:lstStyle>
            <a:lvl1pPr algn="ctr">
              <a:lnSpc>
                <a:spcPct val="100000"/>
              </a:lnSpc>
              <a:defRPr sz="4800">
                <a:solidFill>
                  <a:schemeClr val="bg1"/>
                </a:solidFill>
              </a:defRPr>
            </a:lvl1pPr>
          </a:lstStyle>
          <a:p>
            <a:r>
              <a:rPr lang="zh-CN" altLang="en-US" dirty="0"/>
              <a:t>讲演主标题</a:t>
            </a:r>
          </a:p>
        </p:txBody>
      </p:sp>
      <p:sp>
        <p:nvSpPr>
          <p:cNvPr id="3" name="副标题 2"/>
          <p:cNvSpPr>
            <a:spLocks noGrp="1"/>
          </p:cNvSpPr>
          <p:nvPr>
            <p:ph type="subTitle" idx="1" hasCustomPrompt="1"/>
          </p:nvPr>
        </p:nvSpPr>
        <p:spPr>
          <a:xfrm>
            <a:off x="3429113" y="5387513"/>
            <a:ext cx="5333774" cy="571485"/>
          </a:xfrm>
        </p:spPr>
        <p:txBody>
          <a:bodyPr vert="horz" lIns="91440" tIns="45720" rIns="91440" bIns="45720" rtlCol="0" anchor="ctr" anchorCtr="0">
            <a:normAutofit/>
          </a:bodyPr>
          <a:lstStyle>
            <a:lvl1pPr algn="ctr">
              <a:defRPr lang="zh-CN" altLang="en-US" dirty="0">
                <a:solidFill>
                  <a:schemeClr val="bg1"/>
                </a:solidFill>
                <a:latin typeface="+mj-ea"/>
                <a:ea typeface="+mj-ea"/>
              </a:defRPr>
            </a:lvl1pPr>
          </a:lstStyle>
          <a:p>
            <a:pPr marL="0" lvl="0" indent="0">
              <a:buNone/>
            </a:pPr>
            <a:r>
              <a:rPr lang="zh-CN" altLang="en-US" dirty="0"/>
              <a:t>演讲者</a:t>
            </a:r>
          </a:p>
        </p:txBody>
      </p:sp>
      <p:sp>
        <p:nvSpPr>
          <p:cNvPr id="17" name="日期占位符 16"/>
          <p:cNvSpPr>
            <a:spLocks noGrp="1"/>
          </p:cNvSpPr>
          <p:nvPr>
            <p:ph type="dt" sz="half" idx="11"/>
          </p:nvPr>
        </p:nvSpPr>
        <p:spPr>
          <a:xfrm>
            <a:off x="3429113" y="6229835"/>
            <a:ext cx="5333774" cy="457188"/>
          </a:xfrm>
          <a:prstGeom prst="rect">
            <a:avLst/>
          </a:prstGeom>
        </p:spPr>
        <p:txBody>
          <a:bodyPr/>
          <a:lstStyle>
            <a:lvl1pPr algn="ctr">
              <a:defRPr sz="2400">
                <a:solidFill>
                  <a:schemeClr val="bg1"/>
                </a:solidFill>
              </a:defRPr>
            </a:lvl1pPr>
          </a:lstStyle>
          <a:p>
            <a:fld id="{D2032502-F676-4D52-ABE7-5D8167C8AC58}" type="datetimeFigureOut">
              <a:rPr lang="zh-CN" altLang="en-US" smtClean="0"/>
              <a:t>2025/12/20</a:t>
            </a:fld>
            <a:endParaRPr lang="zh-CN" altLang="en-US"/>
          </a:p>
        </p:txBody>
      </p:sp>
      <p:pic>
        <p:nvPicPr>
          <p:cNvPr id="9" name="图片 8"/>
          <p:cNvPicPr>
            <a:picLocks noChangeAspect="1"/>
          </p:cNvPicPr>
          <p:nvPr/>
        </p:nvPicPr>
        <p:blipFill rotWithShape="1">
          <a:blip r:embed="rId2" cstate="print"/>
          <a:srcRect b="37632"/>
          <a:stretch>
            <a:fillRect/>
          </a:stretch>
        </p:blipFill>
        <p:spPr>
          <a:xfrm>
            <a:off x="0" y="-14"/>
            <a:ext cx="12192000" cy="3409347"/>
          </a:xfrm>
          <a:prstGeom prst="rect">
            <a:avLst/>
          </a:prstGeom>
        </p:spPr>
      </p:pic>
      <p:pic>
        <p:nvPicPr>
          <p:cNvPr id="10" name="图片 9"/>
          <p:cNvPicPr>
            <a:picLocks noChangeAspect="1"/>
          </p:cNvPicPr>
          <p:nvPr/>
        </p:nvPicPr>
        <p:blipFill>
          <a:blip r:embed="rId3" cstate="print"/>
          <a:stretch>
            <a:fillRect/>
          </a:stretch>
        </p:blipFill>
        <p:spPr>
          <a:xfrm>
            <a:off x="9134117" y="5941837"/>
            <a:ext cx="2723765" cy="720001"/>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cSld name="封底">
    <p:spTree>
      <p:nvGrpSpPr>
        <p:cNvPr id="1" name=""/>
        <p:cNvGrpSpPr/>
        <p:nvPr/>
      </p:nvGrpSpPr>
      <p:grpSpPr>
        <a:xfrm>
          <a:off x="0" y="0"/>
          <a:ext cx="0" cy="0"/>
          <a:chOff x="0" y="0"/>
          <a:chExt cx="0" cy="0"/>
        </a:xfrm>
      </p:grpSpPr>
      <p:sp>
        <p:nvSpPr>
          <p:cNvPr id="18" name="矩形 17"/>
          <p:cNvSpPr/>
          <p:nvPr/>
        </p:nvSpPr>
        <p:spPr>
          <a:xfrm>
            <a:off x="0" y="2"/>
            <a:ext cx="12192000" cy="685800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7" name="图片 6"/>
          <p:cNvPicPr>
            <a:picLocks noChangeAspect="1"/>
          </p:cNvPicPr>
          <p:nvPr/>
        </p:nvPicPr>
        <p:blipFill>
          <a:blip r:embed="rId2" cstate="print"/>
          <a:stretch>
            <a:fillRect/>
          </a:stretch>
        </p:blipFill>
        <p:spPr>
          <a:xfrm>
            <a:off x="4444642" y="1805992"/>
            <a:ext cx="3302721" cy="2708599"/>
          </a:xfrm>
          <a:prstGeom prst="rect">
            <a:avLst/>
          </a:prstGeom>
        </p:spPr>
      </p:pic>
      <p:cxnSp>
        <p:nvCxnSpPr>
          <p:cNvPr id="10" name="直接连接符 9"/>
          <p:cNvCxnSpPr/>
          <p:nvPr/>
        </p:nvCxnSpPr>
        <p:spPr>
          <a:xfrm>
            <a:off x="431818"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807295"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3505118"/>
      </p:ext>
    </p:extLst>
  </p:cSld>
  <p:clrMapOvr>
    <a:masterClrMapping/>
  </p:clrMapOvr>
  <p:extLst>
    <p:ext uri="{DCECCB84-F9BA-43D5-87BE-67443E8EF086}">
      <p15:sldGuideLst xmlns:p15="http://schemas.microsoft.com/office/powerpoint/2012/main">
        <p15:guide id="1" pos="6614">
          <p15:clr>
            <a:srgbClr val="FBAE40"/>
          </p15:clr>
        </p15:guide>
        <p15:guide id="2" pos="24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cSld name="目录">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sp>
        <p:nvSpPr>
          <p:cNvPr id="7" name="矩形 6"/>
          <p:cNvSpPr/>
          <p:nvPr/>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9726" y="6100774"/>
            <a:ext cx="2611396" cy="518469"/>
          </a:xfrm>
          <a:prstGeom prst="rect">
            <a:avLst/>
          </a:prstGeom>
        </p:spPr>
      </p:pic>
      <p:sp>
        <p:nvSpPr>
          <p:cNvPr id="2" name="标题 1"/>
          <p:cNvSpPr>
            <a:spLocks noGrp="1"/>
          </p:cNvSpPr>
          <p:nvPr>
            <p:ph type="title"/>
          </p:nvPr>
        </p:nvSpPr>
        <p:spPr>
          <a:xfrm>
            <a:off x="431802" y="235137"/>
            <a:ext cx="8632687" cy="337358"/>
          </a:xfrm>
          <a:prstGeom prst="rect">
            <a:avLst/>
          </a:prstGeom>
        </p:spPr>
        <p:txBody>
          <a:bodyPr anchor="ctr"/>
          <a:lstStyle>
            <a:lvl1pPr>
              <a:defRPr sz="2000">
                <a:solidFill>
                  <a:schemeClr val="accent1"/>
                </a:solidFill>
                <a:effectLst>
                  <a:glow rad="25400">
                    <a:srgbClr val="BFE2F3"/>
                  </a:glow>
                </a:effectLst>
              </a:defRPr>
            </a:lvl1pPr>
          </a:lstStyle>
          <a:p>
            <a:r>
              <a:rPr lang="zh-CN" altLang="en-US"/>
              <a:t>单击此处编辑母版标题样式</a:t>
            </a:r>
            <a:endParaRPr lang="zh-CN" altLang="en-US" dirty="0"/>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sp>
        <p:nvSpPr>
          <p:cNvPr id="10" name="矩形 9"/>
          <p:cNvSpPr/>
          <p:nvPr userDrawn="1"/>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94519" y="6100774"/>
            <a:ext cx="2143761" cy="518469"/>
          </a:xfrm>
          <a:prstGeom prst="rect">
            <a:avLst/>
          </a:prstGeom>
        </p:spPr>
      </p:pic>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spTree>
    <p:extLst>
      <p:ext uri="{BB962C8B-B14F-4D97-AF65-F5344CB8AC3E}">
        <p14:creationId xmlns:p14="http://schemas.microsoft.com/office/powerpoint/2010/main" val="3981065373"/>
      </p:ext>
    </p:extLst>
  </p:cSld>
  <p:clrMapOvr>
    <a:masterClrMapping/>
  </p:clrMapOvr>
  <p:transition>
    <p:fade/>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结尾页幻灯片">
    <p:spTree>
      <p:nvGrpSpPr>
        <p:cNvPr id="1" name=""/>
        <p:cNvGrpSpPr/>
        <p:nvPr/>
      </p:nvGrpSpPr>
      <p:grpSpPr>
        <a:xfrm>
          <a:off x="0" y="0"/>
          <a:ext cx="0" cy="0"/>
          <a:chOff x="0" y="0"/>
          <a:chExt cx="0" cy="0"/>
        </a:xfrm>
      </p:grpSpPr>
      <p:sp>
        <p:nvSpPr>
          <p:cNvPr id="4" name="矩形 3"/>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6" name="图片 5"/>
          <p:cNvPicPr>
            <a:picLocks noChangeAspect="1"/>
          </p:cNvPicPr>
          <p:nvPr/>
        </p:nvPicPr>
        <p:blipFill>
          <a:blip r:embed="rId2" cstate="print"/>
          <a:stretch>
            <a:fillRect/>
          </a:stretch>
        </p:blipFill>
        <p:spPr>
          <a:xfrm>
            <a:off x="0" y="1197884"/>
            <a:ext cx="12192000" cy="3723238"/>
          </a:xfrm>
          <a:prstGeom prst="rect">
            <a:avLst/>
          </a:prstGeom>
        </p:spPr>
      </p:pic>
      <p:pic>
        <p:nvPicPr>
          <p:cNvPr id="7" name="图片 6"/>
          <p:cNvPicPr>
            <a:picLocks noChangeAspect="1"/>
          </p:cNvPicPr>
          <p:nvPr/>
        </p:nvPicPr>
        <p:blipFill>
          <a:blip r:embed="rId3" cstate="print"/>
          <a:stretch>
            <a:fillRect/>
          </a:stretch>
        </p:blipFill>
        <p:spPr>
          <a:xfrm>
            <a:off x="480002" y="2699982"/>
            <a:ext cx="3626453" cy="96089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sz="3200"/>
            </a:lvl1pPr>
          </a:lstStyle>
          <a:p>
            <a:r>
              <a:rPr lang="zh-CN" altLang="en-US" dirty="0"/>
              <a:t>页面标题</a:t>
            </a:r>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内容占位符 2"/>
          <p:cNvSpPr>
            <a:spLocks noGrp="1"/>
          </p:cNvSpPr>
          <p:nvPr>
            <p:ph idx="1" hasCustomPrompt="1"/>
          </p:nvPr>
        </p:nvSpPr>
        <p:spPr/>
        <p:txBody>
          <a:bodyPr/>
          <a:lstStyle>
            <a:lvl1pPr>
              <a:defRPr/>
            </a:lvl1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a:xfrm>
            <a:off x="2736001" y="6318000"/>
            <a:ext cx="6720000" cy="540000"/>
          </a:xfrm>
        </p:spPr>
        <p:txBody>
          <a:bodyPr/>
          <a:lstStyle/>
          <a:p>
            <a:endParaRPr lang="zh-CN" altLang="en-US"/>
          </a:p>
        </p:txBody>
      </p:sp>
      <p:sp>
        <p:nvSpPr>
          <p:cNvPr id="6" name="灯片编号占位符 5"/>
          <p:cNvSpPr>
            <a:spLocks noGrp="1"/>
          </p:cNvSpPr>
          <p:nvPr>
            <p:ph type="sldNum" sz="quarter" idx="12"/>
          </p:nvPr>
        </p:nvSpPr>
        <p:spPr>
          <a:xfrm>
            <a:off x="336002" y="6318000"/>
            <a:ext cx="960000" cy="540000"/>
          </a:xfrm>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name="封底">
    <p:spTree>
      <p:nvGrpSpPr>
        <p:cNvPr id="1" name=""/>
        <p:cNvGrpSpPr/>
        <p:nvPr/>
      </p:nvGrpSpPr>
      <p:grpSpPr>
        <a:xfrm>
          <a:off x="0" y="0"/>
          <a:ext cx="0" cy="0"/>
          <a:chOff x="0" y="0"/>
          <a:chExt cx="0" cy="0"/>
        </a:xfrm>
      </p:grpSpPr>
      <p:sp>
        <p:nvSpPr>
          <p:cNvPr id="18" name="矩形 17"/>
          <p:cNvSpPr/>
          <p:nvPr/>
        </p:nvSpPr>
        <p:spPr>
          <a:xfrm>
            <a:off x="0" y="2"/>
            <a:ext cx="12192000" cy="685800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7" name="图片 6"/>
          <p:cNvPicPr>
            <a:picLocks noChangeAspect="1"/>
          </p:cNvPicPr>
          <p:nvPr/>
        </p:nvPicPr>
        <p:blipFill>
          <a:blip r:embed="rId2" cstate="print"/>
          <a:stretch>
            <a:fillRect/>
          </a:stretch>
        </p:blipFill>
        <p:spPr>
          <a:xfrm>
            <a:off x="4444642" y="1805992"/>
            <a:ext cx="3302721" cy="2708599"/>
          </a:xfrm>
          <a:prstGeom prst="rect">
            <a:avLst/>
          </a:prstGeom>
        </p:spPr>
      </p:pic>
      <p:cxnSp>
        <p:nvCxnSpPr>
          <p:cNvPr id="10" name="直接连接符 9"/>
          <p:cNvCxnSpPr/>
          <p:nvPr/>
        </p:nvCxnSpPr>
        <p:spPr>
          <a:xfrm>
            <a:off x="431818"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807295"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竖排文字占位符 2"/>
          <p:cNvSpPr>
            <a:spLocks noGrp="1"/>
          </p:cNvSpPr>
          <p:nvPr>
            <p:ph type="body" orient="vert" idx="1" hasCustomPrompt="1"/>
          </p:nvPr>
        </p:nvSpPr>
        <p:spPr/>
        <p:txBody>
          <a:bodyPr vert="eaVert"/>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3117149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name="目录">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sp>
        <p:nvSpPr>
          <p:cNvPr id="7" name="矩形 6"/>
          <p:cNvSpPr/>
          <p:nvPr/>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9726" y="6100774"/>
            <a:ext cx="2611396" cy="518469"/>
          </a:xfrm>
          <a:prstGeom prst="rect">
            <a:avLst/>
          </a:prstGeom>
        </p:spPr>
      </p:pic>
      <p:sp>
        <p:nvSpPr>
          <p:cNvPr id="2" name="标题 1"/>
          <p:cNvSpPr>
            <a:spLocks noGrp="1"/>
          </p:cNvSpPr>
          <p:nvPr>
            <p:ph type="title"/>
          </p:nvPr>
        </p:nvSpPr>
        <p:spPr>
          <a:xfrm>
            <a:off x="431802" y="235137"/>
            <a:ext cx="8632687" cy="337358"/>
          </a:xfrm>
          <a:prstGeom prst="rect">
            <a:avLst/>
          </a:prstGeom>
        </p:spPr>
        <p:txBody>
          <a:bodyPr anchor="ctr"/>
          <a:lstStyle>
            <a:lvl1pPr>
              <a:defRPr sz="2000">
                <a:solidFill>
                  <a:schemeClr val="accent1"/>
                </a:solidFill>
                <a:effectLst>
                  <a:glow rad="25400">
                    <a:srgbClr val="BFE2F3"/>
                  </a:glow>
                </a:effectLst>
              </a:defRPr>
            </a:lvl1pPr>
          </a:lstStyle>
          <a:p>
            <a:r>
              <a:rPr lang="zh-CN" altLang="en-US"/>
              <a:t>单击此处编辑母版标题样式</a:t>
            </a:r>
            <a:endParaRPr lang="zh-CN" altLang="en-US" dirty="0"/>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sp>
        <p:nvSpPr>
          <p:cNvPr id="10" name="矩形 9"/>
          <p:cNvSpPr/>
          <p:nvPr userDrawn="1"/>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94519" y="6100774"/>
            <a:ext cx="2143761" cy="518469"/>
          </a:xfrm>
          <a:prstGeom prst="rect">
            <a:avLst/>
          </a:prstGeom>
        </p:spPr>
      </p:pic>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spTree>
    <p:extLst>
      <p:ext uri="{BB962C8B-B14F-4D97-AF65-F5344CB8AC3E}">
        <p14:creationId xmlns:p14="http://schemas.microsoft.com/office/powerpoint/2010/main" val="4219486667"/>
      </p:ext>
    </p:extLst>
  </p:cSld>
  <p:clrMapOvr>
    <a:masterClrMapping/>
  </p:clrMapOvr>
  <p:transition>
    <p:fade/>
  </p:transition>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image" Target="../media/image9.png"/><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2" cstate="print"/>
          <a:srcRect r="1346"/>
          <a:stretch>
            <a:fillRect/>
          </a:stretch>
        </p:blipFill>
        <p:spPr>
          <a:xfrm>
            <a:off x="516" y="341947"/>
            <a:ext cx="12191484" cy="411617"/>
          </a:xfrm>
          <a:prstGeom prst="rect">
            <a:avLst/>
          </a:prstGeom>
        </p:spPr>
      </p:pic>
      <p:sp>
        <p:nvSpPr>
          <p:cNvPr id="9" name="矩形 6"/>
          <p:cNvSpPr/>
          <p:nvPr/>
        </p:nvSpPr>
        <p:spPr>
          <a:xfrm>
            <a:off x="0" y="6318000"/>
            <a:ext cx="12192000" cy="5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905"/>
          </a:p>
        </p:txBody>
      </p:sp>
      <p:sp>
        <p:nvSpPr>
          <p:cNvPr id="2" name="标题占位符 1"/>
          <p:cNvSpPr>
            <a:spLocks noGrp="1"/>
          </p:cNvSpPr>
          <p:nvPr>
            <p:ph type="title"/>
          </p:nvPr>
        </p:nvSpPr>
        <p:spPr>
          <a:xfrm>
            <a:off x="381242" y="0"/>
            <a:ext cx="11429516" cy="761979"/>
          </a:xfrm>
          <a:prstGeom prst="rect">
            <a:avLst/>
          </a:prstGeom>
          <a:ln>
            <a:noFill/>
          </a:ln>
        </p:spPr>
        <p:txBody>
          <a:bodyPr vert="horz" lIns="0" tIns="0" rIns="0" bIns="0" rtlCol="0" anchor="b" anchorCtr="0">
            <a:noAutofit/>
          </a:bodyPr>
          <a:lstStyle/>
          <a:p>
            <a:r>
              <a:rPr lang="zh-CN" altLang="en-US" dirty="0"/>
              <a:t>页面标题</a:t>
            </a:r>
          </a:p>
        </p:txBody>
      </p:sp>
      <p:sp>
        <p:nvSpPr>
          <p:cNvPr id="3" name="文本占位符 2"/>
          <p:cNvSpPr>
            <a:spLocks noGrp="1"/>
          </p:cNvSpPr>
          <p:nvPr>
            <p:ph type="body" idx="1"/>
          </p:nvPr>
        </p:nvSpPr>
        <p:spPr>
          <a:xfrm>
            <a:off x="381242" y="981154"/>
            <a:ext cx="11429516" cy="5333856"/>
          </a:xfrm>
          <a:prstGeom prst="rect">
            <a:avLst/>
          </a:prstGeom>
        </p:spPr>
        <p:txBody>
          <a:bodyPr vert="horz" lIns="90000" tIns="0" rIns="91440" bIns="0" rtlCol="0">
            <a:normAutofit/>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3"/>
          </p:nvPr>
        </p:nvSpPr>
        <p:spPr>
          <a:xfrm>
            <a:off x="2667146" y="6318000"/>
            <a:ext cx="6857709" cy="540000"/>
          </a:xfrm>
          <a:prstGeom prst="rect">
            <a:avLst/>
          </a:prstGeom>
        </p:spPr>
        <p:txBody>
          <a:bodyPr vert="horz" lIns="91440" tIns="45720" rIns="91440" bIns="45720" rtlCol="0" anchor="ctr"/>
          <a:lstStyle>
            <a:lvl1pPr algn="ctr">
              <a:defRPr sz="1905">
                <a:solidFill>
                  <a:schemeClr val="bg1"/>
                </a:solidFill>
              </a:defRPr>
            </a:lvl1pPr>
          </a:lstStyle>
          <a:p>
            <a:endParaRPr lang="zh-CN" altLang="en-US"/>
          </a:p>
        </p:txBody>
      </p:sp>
      <p:sp>
        <p:nvSpPr>
          <p:cNvPr id="6" name="灯片编号占位符 5"/>
          <p:cNvSpPr>
            <a:spLocks noGrp="1"/>
          </p:cNvSpPr>
          <p:nvPr>
            <p:ph type="sldNum" sz="quarter" idx="4"/>
          </p:nvPr>
        </p:nvSpPr>
        <p:spPr>
          <a:xfrm>
            <a:off x="381242" y="6318000"/>
            <a:ext cx="952460" cy="540000"/>
          </a:xfrm>
          <a:prstGeom prst="rect">
            <a:avLst/>
          </a:prstGeom>
        </p:spPr>
        <p:txBody>
          <a:bodyPr vert="horz" lIns="91440" tIns="45720" rIns="91440" bIns="45720" rtlCol="0" anchor="ctr"/>
          <a:lstStyle>
            <a:lvl1pPr algn="l">
              <a:defRPr sz="1695">
                <a:solidFill>
                  <a:schemeClr val="bg1"/>
                </a:solidFill>
              </a:defRPr>
            </a:lvl1pPr>
          </a:lstStyle>
          <a:p>
            <a:fld id="{66E0AC87-F9B6-4F7A-AB3A-6863E2A5800B}" type="slidenum">
              <a:rPr lang="zh-CN" altLang="en-US" smtClean="0"/>
              <a:t>‹#›</a:t>
            </a:fld>
            <a:endParaRPr lang="zh-CN" altLang="en-US"/>
          </a:p>
        </p:txBody>
      </p:sp>
      <p:pic>
        <p:nvPicPr>
          <p:cNvPr id="12" name="图片 11"/>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247359" y="6371999"/>
            <a:ext cx="1622722"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Lst>
  <p:txStyles>
    <p:titleStyle>
      <a:lvl1pPr algn="l" defTabSz="1219200"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p:titleStyle>
    <p:bodyStyle>
      <a:lvl1pPr marL="0" indent="0" algn="just" defTabSz="1219200" rtl="0" eaLnBrk="1" latinLnBrk="0" hangingPunct="1">
        <a:lnSpc>
          <a:spcPct val="120000"/>
        </a:lnSpc>
        <a:spcBef>
          <a:spcPts val="0"/>
        </a:spcBef>
        <a:spcAft>
          <a:spcPts val="635"/>
        </a:spcAft>
        <a:buSzPct val="80000"/>
        <a:buFontTx/>
        <a:buNone/>
        <a:defRPr sz="2400" b="1" kern="1200">
          <a:solidFill>
            <a:schemeClr val="tx2"/>
          </a:solidFill>
          <a:latin typeface="微软雅黑" panose="020B0503020204020204" pitchFamily="34" charset="-122"/>
          <a:ea typeface="微软雅黑" panose="020B0503020204020204" pitchFamily="34" charset="-122"/>
          <a:cs typeface="+mn-cs"/>
        </a:defRPr>
      </a:lvl1pPr>
      <a:lvl2pPr marL="609600" indent="0" algn="just" defTabSz="1219200" rtl="0" eaLnBrk="1" latinLnBrk="0" hangingPunct="1">
        <a:lnSpc>
          <a:spcPct val="120000"/>
        </a:lnSpc>
        <a:spcBef>
          <a:spcPts val="0"/>
        </a:spcBef>
        <a:spcAft>
          <a:spcPts val="635"/>
        </a:spcAft>
        <a:buSzPct val="70000"/>
        <a:buFontTx/>
        <a:buNone/>
        <a:defRPr sz="2000" b="1" kern="1200">
          <a:solidFill>
            <a:schemeClr val="tx2"/>
          </a:solidFill>
          <a:latin typeface="微软雅黑" panose="020B0503020204020204" pitchFamily="34" charset="-122"/>
          <a:ea typeface="微软雅黑" panose="020B0503020204020204" pitchFamily="34" charset="-122"/>
          <a:cs typeface="+mn-cs"/>
        </a:defRPr>
      </a:lvl2pPr>
      <a:lvl3pPr marL="1219200" indent="0" algn="just" defTabSz="1219200" rtl="0" eaLnBrk="1" latinLnBrk="0" hangingPunct="1">
        <a:lnSpc>
          <a:spcPct val="120000"/>
        </a:lnSpc>
        <a:spcBef>
          <a:spcPts val="0"/>
        </a:spcBef>
        <a:spcAft>
          <a:spcPts val="635"/>
        </a:spcAft>
        <a:buSzPct val="60000"/>
        <a:buFontTx/>
        <a:buNone/>
        <a:defRPr sz="1800" b="1" kern="1200">
          <a:solidFill>
            <a:schemeClr val="tx2"/>
          </a:solidFill>
          <a:latin typeface="微软雅黑" panose="020B0503020204020204" pitchFamily="34" charset="-122"/>
          <a:ea typeface="微软雅黑" panose="020B0503020204020204" pitchFamily="34" charset="-122"/>
          <a:cs typeface="+mn-cs"/>
        </a:defRPr>
      </a:lvl3pPr>
      <a:lvl4pPr marL="21336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4pPr>
      <a:lvl5pPr marL="27432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5pPr>
      <a:lvl6pPr marL="33528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6pPr>
      <a:lvl7pPr marL="39624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7pPr>
      <a:lvl8pPr marL="45720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8pPr>
      <a:lvl9pPr marL="51816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3" cstate="print"/>
          <a:srcRect r="1346"/>
          <a:stretch/>
        </p:blipFill>
        <p:spPr>
          <a:xfrm>
            <a:off x="516" y="341947"/>
            <a:ext cx="12191484" cy="411617"/>
          </a:xfrm>
          <a:prstGeom prst="rect">
            <a:avLst/>
          </a:prstGeom>
        </p:spPr>
      </p:pic>
      <p:sp>
        <p:nvSpPr>
          <p:cNvPr id="9" name="矩形 6"/>
          <p:cNvSpPr/>
          <p:nvPr/>
        </p:nvSpPr>
        <p:spPr>
          <a:xfrm>
            <a:off x="0" y="6318000"/>
            <a:ext cx="12192000" cy="5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905"/>
          </a:p>
        </p:txBody>
      </p:sp>
      <p:sp>
        <p:nvSpPr>
          <p:cNvPr id="2" name="标题占位符 1"/>
          <p:cNvSpPr>
            <a:spLocks noGrp="1"/>
          </p:cNvSpPr>
          <p:nvPr>
            <p:ph type="title"/>
          </p:nvPr>
        </p:nvSpPr>
        <p:spPr>
          <a:xfrm>
            <a:off x="381242" y="0"/>
            <a:ext cx="11429516" cy="761979"/>
          </a:xfrm>
          <a:prstGeom prst="rect">
            <a:avLst/>
          </a:prstGeom>
          <a:ln>
            <a:noFill/>
          </a:ln>
        </p:spPr>
        <p:txBody>
          <a:bodyPr vert="horz" lIns="0" tIns="0" rIns="0" bIns="0" rtlCol="0" anchor="b" anchorCtr="0">
            <a:noAutofit/>
          </a:bodyPr>
          <a:lstStyle/>
          <a:p>
            <a:r>
              <a:rPr lang="zh-CN" altLang="en-US" dirty="0"/>
              <a:t>页面标题</a:t>
            </a:r>
          </a:p>
        </p:txBody>
      </p:sp>
      <p:sp>
        <p:nvSpPr>
          <p:cNvPr id="3" name="文本占位符 2"/>
          <p:cNvSpPr>
            <a:spLocks noGrp="1"/>
          </p:cNvSpPr>
          <p:nvPr>
            <p:ph type="body" idx="1"/>
          </p:nvPr>
        </p:nvSpPr>
        <p:spPr>
          <a:xfrm>
            <a:off x="381242" y="981154"/>
            <a:ext cx="11429516" cy="5333856"/>
          </a:xfrm>
          <a:prstGeom prst="rect">
            <a:avLst/>
          </a:prstGeom>
        </p:spPr>
        <p:txBody>
          <a:bodyPr vert="horz" lIns="90000" tIns="0" rIns="91440" bIns="0" rtlCol="0">
            <a:normAutofit/>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3"/>
          </p:nvPr>
        </p:nvSpPr>
        <p:spPr>
          <a:xfrm>
            <a:off x="2667146" y="6318000"/>
            <a:ext cx="6857709" cy="540000"/>
          </a:xfrm>
          <a:prstGeom prst="rect">
            <a:avLst/>
          </a:prstGeom>
        </p:spPr>
        <p:txBody>
          <a:bodyPr vert="horz" lIns="91440" tIns="45720" rIns="91440" bIns="45720" rtlCol="0" anchor="ctr"/>
          <a:lstStyle>
            <a:lvl1pPr algn="ctr">
              <a:defRPr sz="1905">
                <a:solidFill>
                  <a:schemeClr val="bg1"/>
                </a:solidFill>
              </a:defRPr>
            </a:lvl1pPr>
          </a:lstStyle>
          <a:p>
            <a:endParaRPr lang="zh-CN" altLang="en-US"/>
          </a:p>
        </p:txBody>
      </p:sp>
      <p:sp>
        <p:nvSpPr>
          <p:cNvPr id="6" name="灯片编号占位符 5"/>
          <p:cNvSpPr>
            <a:spLocks noGrp="1"/>
          </p:cNvSpPr>
          <p:nvPr>
            <p:ph type="sldNum" sz="quarter" idx="4"/>
          </p:nvPr>
        </p:nvSpPr>
        <p:spPr>
          <a:xfrm>
            <a:off x="381242" y="6318000"/>
            <a:ext cx="952460" cy="540000"/>
          </a:xfrm>
          <a:prstGeom prst="rect">
            <a:avLst/>
          </a:prstGeom>
        </p:spPr>
        <p:txBody>
          <a:bodyPr vert="horz" lIns="91440" tIns="45720" rIns="91440" bIns="45720" rtlCol="0" anchor="ctr"/>
          <a:lstStyle>
            <a:lvl1pPr algn="l">
              <a:defRPr sz="1693">
                <a:solidFill>
                  <a:schemeClr val="bg1"/>
                </a:solidFill>
              </a:defRPr>
            </a:lvl1pPr>
          </a:lstStyle>
          <a:p>
            <a:fld id="{66E0AC87-F9B6-4F7A-AB3A-6863E2A5800B}" type="slidenum">
              <a:rPr lang="zh-CN" altLang="en-US" smtClean="0"/>
              <a:pPr/>
              <a:t>‹#›</a:t>
            </a:fld>
            <a:endParaRPr lang="zh-CN" altLang="en-US"/>
          </a:p>
        </p:txBody>
      </p:sp>
      <p:pic>
        <p:nvPicPr>
          <p:cNvPr id="12" name="图片 11"/>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247359" y="6371999"/>
            <a:ext cx="1622722"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23475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p:titleStyle>
    <p:bodyStyle>
      <a:lvl1pPr marL="381372" indent="-381372" algn="just" defTabSz="1219203" rtl="0" eaLnBrk="1" latinLnBrk="0" hangingPunct="1">
        <a:lnSpc>
          <a:spcPct val="120000"/>
        </a:lnSpc>
        <a:spcBef>
          <a:spcPts val="0"/>
        </a:spcBef>
        <a:spcAft>
          <a:spcPts val="635"/>
        </a:spcAft>
        <a:buSzPct val="80000"/>
        <a:buFontTx/>
        <a:buBlip>
          <a:blip r:embed="rId15"/>
        </a:buBlip>
        <a:defRPr sz="2400" b="1" kern="1200">
          <a:solidFill>
            <a:schemeClr val="tx2"/>
          </a:solidFill>
          <a:latin typeface="微软雅黑" panose="020B0503020204020204" pitchFamily="34" charset="-122"/>
          <a:ea typeface="微软雅黑" panose="020B0503020204020204" pitchFamily="34" charset="-122"/>
          <a:cs typeface="+mn-cs"/>
        </a:defRPr>
      </a:lvl1pPr>
      <a:lvl2pPr marL="914401" indent="-304800" algn="just" defTabSz="1219203" rtl="0" eaLnBrk="1" latinLnBrk="0" hangingPunct="1">
        <a:lnSpc>
          <a:spcPct val="120000"/>
        </a:lnSpc>
        <a:spcBef>
          <a:spcPts val="0"/>
        </a:spcBef>
        <a:spcAft>
          <a:spcPts val="635"/>
        </a:spcAft>
        <a:buSzPct val="70000"/>
        <a:buFontTx/>
        <a:buBlip>
          <a:blip r:embed="rId15"/>
        </a:buBlip>
        <a:defRPr sz="2000" b="1" kern="1200">
          <a:solidFill>
            <a:schemeClr val="tx2"/>
          </a:solidFill>
          <a:latin typeface="微软雅黑" panose="020B0503020204020204" pitchFamily="34" charset="-122"/>
          <a:ea typeface="微软雅黑" panose="020B0503020204020204" pitchFamily="34" charset="-122"/>
          <a:cs typeface="+mn-cs"/>
        </a:defRPr>
      </a:lvl2pPr>
      <a:lvl3pPr marL="1524003" indent="-304800" algn="just" defTabSz="1219203" rtl="0" eaLnBrk="1" latinLnBrk="0" hangingPunct="1">
        <a:lnSpc>
          <a:spcPct val="120000"/>
        </a:lnSpc>
        <a:spcBef>
          <a:spcPts val="0"/>
        </a:spcBef>
        <a:spcAft>
          <a:spcPts val="635"/>
        </a:spcAft>
        <a:buSzPct val="60000"/>
        <a:buFontTx/>
        <a:buBlip>
          <a:blip r:embed="rId15"/>
        </a:buBlip>
        <a:defRPr sz="1800" b="1" kern="1200">
          <a:solidFill>
            <a:schemeClr val="tx2"/>
          </a:solidFill>
          <a:latin typeface="微软雅黑" panose="020B0503020204020204" pitchFamily="34" charset="-122"/>
          <a:ea typeface="微软雅黑" panose="020B0503020204020204" pitchFamily="34" charset="-122"/>
          <a:cs typeface="+mn-cs"/>
        </a:defRPr>
      </a:lvl3pPr>
      <a:lvl4pPr marL="2133604" indent="-304800" algn="l" defTabSz="1219203" rtl="0" eaLnBrk="1" latinLnBrk="0" hangingPunct="1">
        <a:lnSpc>
          <a:spcPct val="90000"/>
        </a:lnSpc>
        <a:spcBef>
          <a:spcPts val="667"/>
        </a:spcBef>
        <a:buFont typeface="Arial" panose="020B0604020202020204" pitchFamily="34" charset="0"/>
        <a:buChar char="•"/>
        <a:defRPr sz="2400" kern="1200">
          <a:solidFill>
            <a:schemeClr val="bg2"/>
          </a:solidFill>
          <a:latin typeface="+mn-lt"/>
          <a:ea typeface="+mn-ea"/>
          <a:cs typeface="+mn-cs"/>
        </a:defRPr>
      </a:lvl4pPr>
      <a:lvl5pPr marL="2743205" indent="-304800" algn="l" defTabSz="1219203" rtl="0" eaLnBrk="1" latinLnBrk="0" hangingPunct="1">
        <a:lnSpc>
          <a:spcPct val="90000"/>
        </a:lnSpc>
        <a:spcBef>
          <a:spcPts val="667"/>
        </a:spcBef>
        <a:buFont typeface="Arial" panose="020B0604020202020204" pitchFamily="34" charset="0"/>
        <a:buChar char="•"/>
        <a:defRPr sz="2400" kern="1200">
          <a:solidFill>
            <a:schemeClr val="bg2"/>
          </a:solidFill>
          <a:latin typeface="+mn-lt"/>
          <a:ea typeface="+mn-ea"/>
          <a:cs typeface="+mn-cs"/>
        </a:defRPr>
      </a:lvl5pPr>
      <a:lvl6pPr marL="3352807"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407"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2007"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609"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219203" rtl="0" eaLnBrk="1" latinLnBrk="0" hangingPunct="1">
        <a:defRPr sz="2400" kern="1200">
          <a:solidFill>
            <a:schemeClr val="tx1"/>
          </a:solidFill>
          <a:latin typeface="+mn-lt"/>
          <a:ea typeface="+mn-ea"/>
          <a:cs typeface="+mn-cs"/>
        </a:defRPr>
      </a:lvl1pPr>
      <a:lvl2pPr marL="609601" algn="l" defTabSz="1219203" rtl="0" eaLnBrk="1" latinLnBrk="0" hangingPunct="1">
        <a:defRPr sz="2400" kern="1200">
          <a:solidFill>
            <a:schemeClr val="tx1"/>
          </a:solidFill>
          <a:latin typeface="+mn-lt"/>
          <a:ea typeface="+mn-ea"/>
          <a:cs typeface="+mn-cs"/>
        </a:defRPr>
      </a:lvl2pPr>
      <a:lvl3pPr marL="1219203" algn="l" defTabSz="1219203" rtl="0" eaLnBrk="1" latinLnBrk="0" hangingPunct="1">
        <a:defRPr sz="2400" kern="1200">
          <a:solidFill>
            <a:schemeClr val="tx1"/>
          </a:solidFill>
          <a:latin typeface="+mn-lt"/>
          <a:ea typeface="+mn-ea"/>
          <a:cs typeface="+mn-cs"/>
        </a:defRPr>
      </a:lvl3pPr>
      <a:lvl4pPr marL="1828804" algn="l" defTabSz="1219203" rtl="0" eaLnBrk="1" latinLnBrk="0" hangingPunct="1">
        <a:defRPr sz="2400" kern="1200">
          <a:solidFill>
            <a:schemeClr val="tx1"/>
          </a:solidFill>
          <a:latin typeface="+mn-lt"/>
          <a:ea typeface="+mn-ea"/>
          <a:cs typeface="+mn-cs"/>
        </a:defRPr>
      </a:lvl4pPr>
      <a:lvl5pPr marL="2438404" algn="l" defTabSz="1219203" rtl="0" eaLnBrk="1" latinLnBrk="0" hangingPunct="1">
        <a:defRPr sz="2400" kern="1200">
          <a:solidFill>
            <a:schemeClr val="tx1"/>
          </a:solidFill>
          <a:latin typeface="+mn-lt"/>
          <a:ea typeface="+mn-ea"/>
          <a:cs typeface="+mn-cs"/>
        </a:defRPr>
      </a:lvl5pPr>
      <a:lvl6pPr marL="3048006" algn="l" defTabSz="1219203" rtl="0" eaLnBrk="1" latinLnBrk="0" hangingPunct="1">
        <a:defRPr sz="2400" kern="1200">
          <a:solidFill>
            <a:schemeClr val="tx1"/>
          </a:solidFill>
          <a:latin typeface="+mn-lt"/>
          <a:ea typeface="+mn-ea"/>
          <a:cs typeface="+mn-cs"/>
        </a:defRPr>
      </a:lvl6pPr>
      <a:lvl7pPr marL="3657607" algn="l" defTabSz="1219203" rtl="0" eaLnBrk="1" latinLnBrk="0" hangingPunct="1">
        <a:defRPr sz="2400" kern="1200">
          <a:solidFill>
            <a:schemeClr val="tx1"/>
          </a:solidFill>
          <a:latin typeface="+mn-lt"/>
          <a:ea typeface="+mn-ea"/>
          <a:cs typeface="+mn-cs"/>
        </a:defRPr>
      </a:lvl7pPr>
      <a:lvl8pPr marL="4267207" algn="l" defTabSz="1219203" rtl="0" eaLnBrk="1" latinLnBrk="0" hangingPunct="1">
        <a:defRPr sz="2400" kern="1200">
          <a:solidFill>
            <a:schemeClr val="tx1"/>
          </a:solidFill>
          <a:latin typeface="+mn-lt"/>
          <a:ea typeface="+mn-ea"/>
          <a:cs typeface="+mn-cs"/>
        </a:defRPr>
      </a:lvl8pPr>
      <a:lvl9pPr marL="4876809" algn="l" defTabSz="1219203"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090">
          <p15:clr>
            <a:srgbClr val="F26B43"/>
          </p15:clr>
        </p15:guide>
        <p15:guide id="2" orient="horz" pos="1929">
          <p15:clr>
            <a:srgbClr val="F26B43"/>
          </p15:clr>
        </p15:guide>
        <p15:guide id="3" orient="horz" pos="673">
          <p15:clr>
            <a:srgbClr val="F26B43"/>
          </p15:clr>
        </p15:guide>
        <p15:guide id="4" orient="horz" pos="552">
          <p15:clr>
            <a:srgbClr val="F26B43"/>
          </p15:clr>
        </p15:guide>
        <p15:guide id="5" pos="3429">
          <p15:clr>
            <a:srgbClr val="F26B43"/>
          </p15:clr>
        </p15:guide>
        <p15:guide id="6" pos="188">
          <p15:clr>
            <a:srgbClr val="F26B43"/>
          </p15:clr>
        </p15:guide>
        <p15:guide id="7" pos="6669">
          <p15:clr>
            <a:srgbClr val="F26B43"/>
          </p15:clr>
        </p15:guide>
        <p15:guide id="8" orient="horz" pos="354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8" Type="http://schemas.openxmlformats.org/officeDocument/2006/relationships/image" Target="../media/image43.png"/><Relationship Id="rId7"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220.png"/><Relationship Id="rId5" Type="http://schemas.openxmlformats.org/officeDocument/2006/relationships/image" Target="../media/image210.png"/><Relationship Id="rId4" Type="http://schemas.openxmlformats.org/officeDocument/2006/relationships/image" Target="../media/image1230.png"/></Relationships>
</file>

<file path=ppt/slides/_rels/slide32.xml.rels><?xml version="1.0" encoding="UTF-8" standalone="yes"?>
<Relationships xmlns="http://schemas.openxmlformats.org/package/2006/relationships"><Relationship Id="rId7" Type="http://schemas.openxmlformats.org/officeDocument/2006/relationships/image" Target="../media/image43.png"/><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330.png"/><Relationship Id="rId4" Type="http://schemas.openxmlformats.org/officeDocument/2006/relationships/image" Target="../media/image1230.png"/></Relationships>
</file>

<file path=ppt/slides/_rels/slide33.xml.rels><?xml version="1.0" encoding="UTF-8" standalone="yes"?>
<Relationships xmlns="http://schemas.openxmlformats.org/package/2006/relationships"><Relationship Id="rId7" Type="http://schemas.openxmlformats.org/officeDocument/2006/relationships/image" Target="../media/image390.png"/><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1230.png"/></Relationships>
</file>

<file path=ppt/slides/_rels/slide3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320.png"/></Relationships>
</file>

<file path=ppt/slides/_rels/slide3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420.png"/></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100.png"/><Relationship Id="rId2" Type="http://schemas.openxmlformats.org/officeDocument/2006/relationships/image" Target="../media/image12300.png"/><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2200.png"/></Relationships>
</file>

<file path=ppt/slides/_rels/slide4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320.png"/></Relationships>
</file>

<file path=ppt/slides/_rels/slide4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42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460.png"/><Relationship Id="rId1" Type="http://schemas.openxmlformats.org/officeDocument/2006/relationships/slideLayout" Target="../slideLayouts/slideLayout6.xml"/><Relationship Id="rId4" Type="http://schemas.openxmlformats.org/officeDocument/2006/relationships/image" Target="../media/image480.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00.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490.png"/><Relationship Id="rId1" Type="http://schemas.openxmlformats.org/officeDocument/2006/relationships/slideLayout" Target="../slideLayouts/slideLayout6.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10.png"/></Relationships>
</file>

<file path=ppt/slides/_rels/slide51.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490.png"/><Relationship Id="rId1" Type="http://schemas.openxmlformats.org/officeDocument/2006/relationships/slideLayout" Target="../slideLayouts/slideLayout6.xml"/><Relationship Id="rId5" Type="http://schemas.openxmlformats.org/officeDocument/2006/relationships/image" Target="../media/image551.png"/><Relationship Id="rId4" Type="http://schemas.openxmlformats.org/officeDocument/2006/relationships/image" Target="../media/image66.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560.png"/><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55.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590.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10.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630.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8.xml"/><Relationship Id="rId4" Type="http://schemas.openxmlformats.org/officeDocument/2006/relationships/image" Target="../media/image66.png"/></Relationships>
</file>

<file path=ppt/slides/_rels/slide59.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image" Target="../media/image71.emf"/><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570.png"/><Relationship Id="rId1" Type="http://schemas.openxmlformats.org/officeDocument/2006/relationships/slideLayout" Target="../slideLayouts/slideLayout19.xml"/><Relationship Id="rId4" Type="http://schemas.openxmlformats.org/officeDocument/2006/relationships/image" Target="../media/image75.emf"/></Relationships>
</file>

<file path=ppt/slides/_rels/slide68.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6.xml"/><Relationship Id="rId4" Type="http://schemas.openxmlformats.org/officeDocument/2006/relationships/image" Target="../media/image80.png"/></Relationships>
</file>

<file path=ppt/slides/_rels/slide7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xml"/><Relationship Id="rId4" Type="http://schemas.openxmlformats.org/officeDocument/2006/relationships/image" Target="../media/image85.png"/></Relationships>
</file>

<file path=ppt/slides/_rels/slide7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6CA15B-281D-1C59-E951-6ECE481AE398}"/>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BEA63D1B-585A-BE51-03AE-11833879C6B6}"/>
              </a:ext>
            </a:extLst>
          </p:cNvPr>
          <p:cNvSpPr txBox="1"/>
          <p:nvPr/>
        </p:nvSpPr>
        <p:spPr>
          <a:xfrm>
            <a:off x="6591" y="3848571"/>
            <a:ext cx="12192000" cy="2462213"/>
          </a:xfrm>
          <a:prstGeom prst="rect">
            <a:avLst/>
          </a:prstGeom>
          <a:noFill/>
        </p:spPr>
        <p:txBody>
          <a:bodyPr wrap="square" rtlCol="0" anchor="ctr">
            <a:spAutoFit/>
          </a:bodyPr>
          <a:lstStyle/>
          <a:p>
            <a:pPr indent="0" algn="ctr" defTabSz="864235" fontAlgn="auto">
              <a:lnSpc>
                <a:spcPct val="100000"/>
              </a:lnSpc>
              <a:spcAft>
                <a:spcPts val="2400"/>
              </a:spcAft>
              <a:defRPr/>
            </a:pPr>
            <a:r>
              <a:rPr lang="zh-CN" altLang="en-US" sz="5400" dirty="0">
                <a:solidFill>
                  <a:schemeClr val="bg1"/>
                </a:solidFill>
                <a:latin typeface="微软雅黑" panose="020B0503020204020204" pitchFamily="34" charset="-122"/>
                <a:ea typeface="微软雅黑" panose="020B0503020204020204" pitchFamily="34" charset="-122"/>
              </a:rPr>
              <a:t>频率原则</a:t>
            </a:r>
            <a:endParaRPr kumimoji="0" lang="en-US" altLang="zh-CN" sz="54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algn="ctr" defTabSz="864235">
              <a:spcAft>
                <a:spcPts val="2400"/>
              </a:spcAft>
              <a:defRPr/>
            </a:pPr>
            <a:r>
              <a:rPr kumimoji="0" lang="zh-CN" altLang="en-US" sz="2000"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rPr>
              <a:t>许志钦</a:t>
            </a:r>
            <a:endParaRPr kumimoji="0" lang="en-US" altLang="zh-CN" sz="20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R="0" lvl="0" indent="0" algn="ctr" defTabSz="864235" rtl="0" fontAlgn="auto">
              <a:lnSpc>
                <a:spcPct val="100000"/>
              </a:lnSpc>
              <a:spcBef>
                <a:spcPts val="0"/>
              </a:spcBef>
              <a:spcAft>
                <a:spcPts val="0"/>
              </a:spcAft>
              <a:buClrTx/>
              <a:buSzTx/>
              <a:buFontTx/>
              <a:buNone/>
              <a:defRPr/>
            </a:pPr>
            <a:r>
              <a:rPr lang="zh-CN" altLang="en-US" sz="2000" dirty="0">
                <a:solidFill>
                  <a:schemeClr val="bg1"/>
                </a:solidFill>
                <a:latin typeface="微软雅黑" panose="020B0503020204020204" pitchFamily="34" charset="-122"/>
                <a:ea typeface="微软雅黑" panose="020B0503020204020204" pitchFamily="34" charset="-122"/>
              </a:rPr>
              <a:t>上海交通大学</a:t>
            </a:r>
          </a:p>
          <a:p>
            <a:pPr marR="0" lvl="0" indent="0" algn="ctr" defTabSz="864235" rtl="0" fontAlgn="auto">
              <a:lnSpc>
                <a:spcPct val="100000"/>
              </a:lnSpc>
              <a:spcBef>
                <a:spcPts val="0"/>
              </a:spcBef>
              <a:spcAft>
                <a:spcPts val="0"/>
              </a:spcAft>
              <a:buClrTx/>
              <a:buSzTx/>
              <a:buFontTx/>
              <a:buNone/>
              <a:defRPr/>
            </a:pPr>
            <a:fld id="{E102F756-3B96-CC46-A2D4-96CC8736307C}" type="datetime3">
              <a:rPr lang="zh-CN" altLang="en-US" sz="2000" smtClean="0">
                <a:solidFill>
                  <a:schemeClr val="bg1"/>
                </a:solidFill>
                <a:latin typeface="微软雅黑" panose="020B0503020204020204" pitchFamily="34" charset="-122"/>
                <a:ea typeface="微软雅黑" panose="020B0503020204020204" pitchFamily="34" charset="-122"/>
              </a:rPr>
              <a:pPr marR="0" lvl="0" indent="0" algn="ctr" defTabSz="864235" rtl="0" fontAlgn="auto">
                <a:lnSpc>
                  <a:spcPct val="100000"/>
                </a:lnSpc>
                <a:spcBef>
                  <a:spcPts val="0"/>
                </a:spcBef>
                <a:spcAft>
                  <a:spcPts val="0"/>
                </a:spcAft>
                <a:buClrTx/>
                <a:buSzTx/>
                <a:buFontTx/>
                <a:buNone/>
                <a:defRPr/>
              </a:pPr>
              <a:t>2025年12月20日星期六</a:t>
            </a:fld>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98994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FE510E-8555-A98A-DA06-74B7FDDD617A}"/>
              </a:ext>
            </a:extLst>
          </p:cNvPr>
          <p:cNvSpPr>
            <a:spLocks noGrp="1"/>
          </p:cNvSpPr>
          <p:nvPr>
            <p:ph type="title"/>
          </p:nvPr>
        </p:nvSpPr>
        <p:spPr/>
        <p:txBody>
          <a:bodyPr/>
          <a:lstStyle/>
          <a:p>
            <a:r>
              <a:rPr lang="zh-CN" altLang="en-US" dirty="0">
                <a:effectLst/>
                <a:latin typeface="Helvetica" pitchFamily="2" charset="0"/>
              </a:rPr>
              <a:t>电磁学</a:t>
            </a:r>
          </a:p>
        </p:txBody>
      </p:sp>
      <p:sp>
        <p:nvSpPr>
          <p:cNvPr id="3" name="内容占位符 2">
            <a:extLst>
              <a:ext uri="{FF2B5EF4-FFF2-40B4-BE49-F238E27FC236}">
                <a16:creationId xmlns:a16="http://schemas.microsoft.com/office/drawing/2014/main" id="{C0A45E66-AC4C-A1E9-29AC-68C3FF506358}"/>
              </a:ext>
            </a:extLst>
          </p:cNvPr>
          <p:cNvSpPr>
            <a:spLocks noGrp="1"/>
          </p:cNvSpPr>
          <p:nvPr>
            <p:ph idx="1"/>
          </p:nvPr>
        </p:nvSpPr>
        <p:spPr/>
        <p:txBody>
          <a:bodyPr/>
          <a:lstStyle/>
          <a:p>
            <a:r>
              <a:rPr lang="en-US" altLang="zh-CN" dirty="0">
                <a:latin typeface="Helvetica" pitchFamily="2" charset="0"/>
              </a:rPr>
              <a:t>1820</a:t>
            </a:r>
            <a:r>
              <a:rPr lang="zh-CN" altLang="en-US" dirty="0">
                <a:latin typeface="Helvetica" pitchFamily="2" charset="0"/>
              </a:rPr>
              <a:t>年</a:t>
            </a:r>
            <a:r>
              <a:rPr lang="en-US" altLang="zh-CN" dirty="0">
                <a:latin typeface="Helvetica" pitchFamily="2" charset="0"/>
              </a:rPr>
              <a:t>:</a:t>
            </a:r>
            <a:r>
              <a:rPr lang="zh-CN" altLang="en-US" dirty="0">
                <a:latin typeface="Helvetica" pitchFamily="2" charset="0"/>
              </a:rPr>
              <a:t>从奥斯特的电生磁到安培定律</a:t>
            </a:r>
            <a:endParaRPr lang="en-US" altLang="zh-CN" dirty="0">
              <a:latin typeface="Helvetica" pitchFamily="2" charset="0"/>
            </a:endParaRPr>
          </a:p>
          <a:p>
            <a:r>
              <a:rPr lang="en-US" altLang="zh-CN" dirty="0">
                <a:latin typeface="Helvetica" pitchFamily="2" charset="0"/>
              </a:rPr>
              <a:t>1831</a:t>
            </a:r>
            <a:r>
              <a:rPr lang="zh-CN" altLang="en-US" dirty="0">
                <a:latin typeface="Helvetica" pitchFamily="2" charset="0"/>
              </a:rPr>
              <a:t>年</a:t>
            </a:r>
            <a:r>
              <a:rPr lang="en-US" altLang="zh-CN" dirty="0">
                <a:latin typeface="Helvetica" pitchFamily="2" charset="0"/>
              </a:rPr>
              <a:t>:</a:t>
            </a:r>
            <a:r>
              <a:rPr lang="zh-CN" altLang="en-US" dirty="0">
                <a:latin typeface="Helvetica" pitchFamily="2" charset="0"/>
              </a:rPr>
              <a:t>从法拉第的磁生电到磁感应定律</a:t>
            </a:r>
            <a:endParaRPr lang="en-US" altLang="zh-CN" dirty="0">
              <a:latin typeface="Helvetica" pitchFamily="2" charset="0"/>
            </a:endParaRPr>
          </a:p>
          <a:p>
            <a:r>
              <a:rPr lang="en-US" altLang="zh-CN" dirty="0">
                <a:latin typeface="Helvetica" pitchFamily="2" charset="0"/>
              </a:rPr>
              <a:t>1861</a:t>
            </a:r>
            <a:r>
              <a:rPr lang="zh-CN" altLang="en-US" dirty="0">
                <a:latin typeface="Helvetica" pitchFamily="2" charset="0"/>
              </a:rPr>
              <a:t>年</a:t>
            </a:r>
            <a:r>
              <a:rPr lang="en-US" altLang="zh-CN" dirty="0">
                <a:latin typeface="Helvetica" pitchFamily="2" charset="0"/>
              </a:rPr>
              <a:t>:</a:t>
            </a:r>
            <a:r>
              <a:rPr lang="zh-CN" altLang="en-US" dirty="0">
                <a:latin typeface="Helvetica" pitchFamily="2" charset="0"/>
              </a:rPr>
              <a:t>从安培定律到全电流定律</a:t>
            </a:r>
            <a:endParaRPr lang="en-US" altLang="zh-CN" dirty="0">
              <a:latin typeface="Helvetica" pitchFamily="2" charset="0"/>
            </a:endParaRPr>
          </a:p>
          <a:p>
            <a:r>
              <a:rPr lang="en-US" altLang="zh-CN" dirty="0">
                <a:latin typeface="Helvetica" pitchFamily="2" charset="0"/>
              </a:rPr>
              <a:t>1864</a:t>
            </a:r>
            <a:r>
              <a:rPr lang="zh-CN" altLang="en-US" dirty="0">
                <a:latin typeface="Helvetica" pitchFamily="2" charset="0"/>
              </a:rPr>
              <a:t>年</a:t>
            </a:r>
            <a:r>
              <a:rPr lang="en-US" altLang="zh-CN" dirty="0">
                <a:latin typeface="Helvetica" pitchFamily="2" charset="0"/>
              </a:rPr>
              <a:t>:《</a:t>
            </a:r>
            <a:r>
              <a:rPr lang="zh-CN" altLang="en-US" dirty="0">
                <a:latin typeface="Helvetica" pitchFamily="2" charset="0"/>
              </a:rPr>
              <a:t>电磁场的动力学理论</a:t>
            </a:r>
            <a:r>
              <a:rPr lang="en-US" altLang="zh-CN" dirty="0">
                <a:latin typeface="Helvetica" pitchFamily="2" charset="0"/>
              </a:rPr>
              <a:t>》</a:t>
            </a:r>
            <a:r>
              <a:rPr lang="zh-CN" altLang="en-US" dirty="0">
                <a:latin typeface="Helvetica" pitchFamily="2" charset="0"/>
              </a:rPr>
              <a:t>建立麦克斯韦方程</a:t>
            </a:r>
          </a:p>
          <a:p>
            <a:r>
              <a:rPr lang="en-US" altLang="zh-CN" dirty="0">
                <a:latin typeface="Helvetica" pitchFamily="2" charset="0"/>
              </a:rPr>
              <a:t>1888</a:t>
            </a:r>
            <a:r>
              <a:rPr lang="zh-CN" altLang="en-US" dirty="0">
                <a:latin typeface="Helvetica" pitchFamily="2" charset="0"/>
              </a:rPr>
              <a:t>年</a:t>
            </a:r>
            <a:r>
              <a:rPr lang="en-US" altLang="zh-CN" dirty="0">
                <a:latin typeface="Helvetica" pitchFamily="2" charset="0"/>
              </a:rPr>
              <a:t>:</a:t>
            </a:r>
            <a:r>
              <a:rPr lang="zh-CN" altLang="en-US" dirty="0">
                <a:latin typeface="Helvetica" pitchFamily="2" charset="0"/>
              </a:rPr>
              <a:t>从电磁场到电磁波</a:t>
            </a:r>
            <a:endParaRPr lang="en-US" altLang="zh-CN" dirty="0">
              <a:latin typeface="Helvetica" pitchFamily="2" charset="0"/>
            </a:endParaRPr>
          </a:p>
          <a:p>
            <a:endParaRPr kumimoji="1" lang="zh-CN" altLang="en-US" dirty="0"/>
          </a:p>
        </p:txBody>
      </p:sp>
      <p:pic>
        <p:nvPicPr>
          <p:cNvPr id="4098" name="Picture 2" descr="麦克斯韦方程组与电磁学：科学史上最伟大的公式之一">
            <a:extLst>
              <a:ext uri="{FF2B5EF4-FFF2-40B4-BE49-F238E27FC236}">
                <a16:creationId xmlns:a16="http://schemas.microsoft.com/office/drawing/2014/main" id="{D13FFA71-E192-3AA8-66EF-F1C9D1A502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1005" y="3205843"/>
            <a:ext cx="4615155" cy="2886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881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4DC41A-B461-BAAE-951E-9B616900C66C}"/>
              </a:ext>
            </a:extLst>
          </p:cNvPr>
          <p:cNvSpPr>
            <a:spLocks noGrp="1"/>
          </p:cNvSpPr>
          <p:nvPr>
            <p:ph type="title"/>
          </p:nvPr>
        </p:nvSpPr>
        <p:spPr/>
        <p:txBody>
          <a:bodyPr/>
          <a:lstStyle/>
          <a:p>
            <a:r>
              <a:rPr lang="zh-CN" altLang="en-US" dirty="0"/>
              <a:t>选择哪种解？</a:t>
            </a:r>
          </a:p>
        </p:txBody>
      </p:sp>
      <p:pic>
        <p:nvPicPr>
          <p:cNvPr id="4" name="图片 3">
            <a:extLst>
              <a:ext uri="{FF2B5EF4-FFF2-40B4-BE49-F238E27FC236}">
                <a16:creationId xmlns:a16="http://schemas.microsoft.com/office/drawing/2014/main" id="{0F5AF60B-C529-7ACD-E330-30E84EAC9C19}"/>
              </a:ext>
            </a:extLst>
          </p:cNvPr>
          <p:cNvPicPr>
            <a:picLocks noChangeAspect="1"/>
          </p:cNvPicPr>
          <p:nvPr/>
        </p:nvPicPr>
        <p:blipFill>
          <a:blip r:embed="rId2">
            <a:extLst>
              <a:ext uri="{28A0092B-C50C-407E-A947-70E740481C1C}">
                <a14:useLocalDpi xmlns:a14="http://schemas.microsoft.com/office/drawing/2010/main" val="0"/>
              </a:ext>
            </a:extLst>
          </a:blip>
          <a:srcRect b="27852"/>
          <a:stretch/>
        </p:blipFill>
        <p:spPr>
          <a:xfrm>
            <a:off x="1766087" y="1871073"/>
            <a:ext cx="8365748" cy="2902319"/>
          </a:xfrm>
          <a:prstGeom prst="rect">
            <a:avLst/>
          </a:prstGeom>
        </p:spPr>
      </p:pic>
      <p:sp>
        <p:nvSpPr>
          <p:cNvPr id="3" name="文本框 2">
            <a:extLst>
              <a:ext uri="{FF2B5EF4-FFF2-40B4-BE49-F238E27FC236}">
                <a16:creationId xmlns:a16="http://schemas.microsoft.com/office/drawing/2014/main" id="{0171465F-A8DF-75D7-5545-9D228AE6AA29}"/>
              </a:ext>
            </a:extLst>
          </p:cNvPr>
          <p:cNvSpPr txBox="1"/>
          <p:nvPr/>
        </p:nvSpPr>
        <p:spPr>
          <a:xfrm>
            <a:off x="4714444" y="1116471"/>
            <a:ext cx="3979249" cy="400110"/>
          </a:xfrm>
          <a:prstGeom prst="rect">
            <a:avLst/>
          </a:prstGeom>
          <a:noFill/>
        </p:spPr>
        <p:txBody>
          <a:bodyPr wrap="square" rtlCol="0">
            <a:spAutoFit/>
          </a:bodyPr>
          <a:lstStyle/>
          <a:p>
            <a:pPr algn="l"/>
            <a:r>
              <a:rPr lang="zh-CN" altLang="en-US" sz="2000" dirty="0">
                <a:solidFill>
                  <a:schemeClr val="tx2"/>
                </a:solidFill>
              </a:rPr>
              <a:t>蓝色训练点是完全一致的。</a:t>
            </a:r>
          </a:p>
        </p:txBody>
      </p:sp>
    </p:spTree>
    <p:extLst>
      <p:ext uri="{BB962C8B-B14F-4D97-AF65-F5344CB8AC3E}">
        <p14:creationId xmlns:p14="http://schemas.microsoft.com/office/powerpoint/2010/main" val="2811158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DEE6AD-4589-1AF5-635B-05682165AD41}"/>
              </a:ext>
            </a:extLst>
          </p:cNvPr>
          <p:cNvSpPr>
            <a:spLocks noGrp="1"/>
          </p:cNvSpPr>
          <p:nvPr>
            <p:ph type="title"/>
          </p:nvPr>
        </p:nvSpPr>
        <p:spPr/>
        <p:txBody>
          <a:bodyPr/>
          <a:lstStyle/>
          <a:p>
            <a:r>
              <a:rPr lang="zh-CN" altLang="en-US" dirty="0"/>
              <a:t>这样的拟合是否正确</a:t>
            </a:r>
            <a:r>
              <a:rPr lang="en-US" altLang="zh-CN" dirty="0"/>
              <a:t>?</a:t>
            </a:r>
            <a:endParaRPr lang="zh-CN" altLang="en-US" dirty="0"/>
          </a:p>
        </p:txBody>
      </p:sp>
      <p:pic>
        <p:nvPicPr>
          <p:cNvPr id="4" name="图片 3">
            <a:extLst>
              <a:ext uri="{FF2B5EF4-FFF2-40B4-BE49-F238E27FC236}">
                <a16:creationId xmlns:a16="http://schemas.microsoft.com/office/drawing/2014/main" id="{83CA97DD-4198-0CCC-2956-6642AE4EE4A3}"/>
              </a:ext>
            </a:extLst>
          </p:cNvPr>
          <p:cNvPicPr>
            <a:picLocks noChangeAspect="1"/>
          </p:cNvPicPr>
          <p:nvPr/>
        </p:nvPicPr>
        <p:blipFill>
          <a:blip r:embed="rId2"/>
          <a:stretch>
            <a:fillRect/>
          </a:stretch>
        </p:blipFill>
        <p:spPr>
          <a:xfrm>
            <a:off x="2517267" y="1044439"/>
            <a:ext cx="6095234" cy="4332646"/>
          </a:xfrm>
          <a:prstGeom prst="rect">
            <a:avLst/>
          </a:prstGeom>
        </p:spPr>
      </p:pic>
      <p:sp>
        <p:nvSpPr>
          <p:cNvPr id="6" name="文本框 5">
            <a:extLst>
              <a:ext uri="{FF2B5EF4-FFF2-40B4-BE49-F238E27FC236}">
                <a16:creationId xmlns:a16="http://schemas.microsoft.com/office/drawing/2014/main" id="{13FD2052-77D9-D6AA-1FEE-D19966A37D88}"/>
              </a:ext>
            </a:extLst>
          </p:cNvPr>
          <p:cNvSpPr txBox="1"/>
          <p:nvPr/>
        </p:nvSpPr>
        <p:spPr>
          <a:xfrm>
            <a:off x="171163" y="5928866"/>
            <a:ext cx="6095234" cy="369332"/>
          </a:xfrm>
          <a:prstGeom prst="rect">
            <a:avLst/>
          </a:prstGeom>
          <a:noFill/>
        </p:spPr>
        <p:txBody>
          <a:bodyPr wrap="square">
            <a:spAutoFit/>
          </a:bodyPr>
          <a:lstStyle/>
          <a:p>
            <a:r>
              <a:rPr lang="zh-CN" altLang="en-US" dirty="0">
                <a:solidFill>
                  <a:schemeClr val="tx2"/>
                </a:solidFill>
              </a:rPr>
              <a:t>arXiv:1906.00425</a:t>
            </a:r>
          </a:p>
        </p:txBody>
      </p:sp>
    </p:spTree>
    <p:extLst>
      <p:ext uri="{BB962C8B-B14F-4D97-AF65-F5344CB8AC3E}">
        <p14:creationId xmlns:p14="http://schemas.microsoft.com/office/powerpoint/2010/main" val="1654541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CDAC7-47E2-D6B3-7AE8-BF3C9F9E0F8D}"/>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7AA747D9-341A-91B5-2759-55505114D261}"/>
              </a:ext>
            </a:extLst>
          </p:cNvPr>
          <p:cNvSpPr txBox="1"/>
          <p:nvPr/>
        </p:nvSpPr>
        <p:spPr>
          <a:xfrm>
            <a:off x="0" y="2782669"/>
            <a:ext cx="12192000" cy="584775"/>
          </a:xfrm>
          <a:prstGeom prst="rect">
            <a:avLst/>
          </a:prstGeom>
          <a:noFill/>
        </p:spPr>
        <p:txBody>
          <a:bodyPr wrap="square" rtlCol="0">
            <a:spAutoFit/>
          </a:bodyPr>
          <a:lstStyle/>
          <a:p>
            <a:pPr algn="ctr"/>
            <a:r>
              <a:rPr lang="zh-CN" altLang="en-US" sz="3200" b="1" dirty="0">
                <a:solidFill>
                  <a:srgbClr val="FF0000"/>
                </a:solidFill>
                <a:latin typeface="微软雅黑" panose="020B0503020204020204" pitchFamily="34" charset="-122"/>
                <a:ea typeface="微软雅黑" panose="020B0503020204020204" pitchFamily="34" charset="-122"/>
              </a:rPr>
              <a:t>频率原则</a:t>
            </a:r>
            <a:endParaRPr lang="zh-CN" altLang="en-US" sz="3200" b="1" dirty="0">
              <a:solidFill>
                <a:schemeClr val="tx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21792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42D90-AA48-E5EE-B287-D0CDAA2C7703}"/>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1545428A-B994-A0F5-E025-EC08D6727433}"/>
              </a:ext>
            </a:extLst>
          </p:cNvPr>
          <p:cNvSpPr>
            <a:spLocks noGrp="1"/>
          </p:cNvSpPr>
          <p:nvPr>
            <p:ph type="title"/>
          </p:nvPr>
        </p:nvSpPr>
        <p:spPr/>
        <p:txBody>
          <a:bodyPr/>
          <a:lstStyle/>
          <a:p>
            <a:r>
              <a:rPr lang="zh-CN" altLang="en-US" dirty="0"/>
              <a:t>时域空间一维函数训练过程</a:t>
            </a:r>
          </a:p>
        </p:txBody>
      </p:sp>
      <p:sp>
        <p:nvSpPr>
          <p:cNvPr id="5" name="文本框 4">
            <a:extLst>
              <a:ext uri="{FF2B5EF4-FFF2-40B4-BE49-F238E27FC236}">
                <a16:creationId xmlns:a16="http://schemas.microsoft.com/office/drawing/2014/main" id="{29AEE4BC-DDCC-95EA-04CA-821168E7BA0F}"/>
              </a:ext>
            </a:extLst>
          </p:cNvPr>
          <p:cNvSpPr txBox="1"/>
          <p:nvPr/>
        </p:nvSpPr>
        <p:spPr>
          <a:xfrm>
            <a:off x="126998" y="6351998"/>
            <a:ext cx="10665179" cy="376834"/>
          </a:xfrm>
          <a:prstGeom prst="rect">
            <a:avLst/>
          </a:prstGeom>
          <a:noFill/>
        </p:spPr>
        <p:txBody>
          <a:bodyPr wrap="square" rtlCol="0">
            <a:spAutoFit/>
          </a:bodyPr>
          <a:lstStyle/>
          <a:p>
            <a:pPr algn="l">
              <a:lnSpc>
                <a:spcPct val="150000"/>
              </a:lnSpc>
            </a:pPr>
            <a:r>
              <a:rPr lang="en-US" altLang="zh-CN"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 Xu Z Q J, Zhang Y, Xiao Y. Training behavior of deep neural network in frequency domain</a:t>
            </a:r>
            <a:endPar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4" name="animationxy">
            <a:hlinkClick r:id="" action="ppaction://media"/>
            <a:extLst>
              <a:ext uri="{FF2B5EF4-FFF2-40B4-BE49-F238E27FC236}">
                <a16:creationId xmlns:a16="http://schemas.microsoft.com/office/drawing/2014/main" id="{3DF28B3A-79FF-1B78-EA25-986E46C27F7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13967" y="1000064"/>
            <a:ext cx="7888660" cy="5256571"/>
          </a:xfrm>
          <a:prstGeom prst="rect">
            <a:avLst/>
          </a:prstGeom>
        </p:spPr>
      </p:pic>
      <p:sp>
        <p:nvSpPr>
          <p:cNvPr id="6" name="文本框 5">
            <a:extLst>
              <a:ext uri="{FF2B5EF4-FFF2-40B4-BE49-F238E27FC236}">
                <a16:creationId xmlns:a16="http://schemas.microsoft.com/office/drawing/2014/main" id="{4D06C359-BB64-9C10-C919-93A42151AC6B}"/>
              </a:ext>
            </a:extLst>
          </p:cNvPr>
          <p:cNvSpPr txBox="1"/>
          <p:nvPr/>
        </p:nvSpPr>
        <p:spPr>
          <a:xfrm>
            <a:off x="381242" y="2756435"/>
            <a:ext cx="2954655" cy="1200329"/>
          </a:xfrm>
          <a:prstGeom prst="rect">
            <a:avLst/>
          </a:prstGeom>
          <a:noFill/>
        </p:spPr>
        <p:txBody>
          <a:bodyPr wrap="none" rtlCol="0">
            <a:spAutoFit/>
          </a:bodyPr>
          <a:lstStyle/>
          <a:p>
            <a:pPr algn="l"/>
            <a:r>
              <a:rPr lang="zh-CN" altLang="en-US" sz="2400" dirty="0">
                <a:solidFill>
                  <a:srgbClr val="FE0303"/>
                </a:solidFill>
                <a:latin typeface="微软雅黑" panose="020B0503020204020204" pitchFamily="34" charset="-122"/>
                <a:ea typeface="微软雅黑" panose="020B0503020204020204" pitchFamily="34" charset="-122"/>
              </a:rPr>
              <a:t>红色：目标函数</a:t>
            </a:r>
            <a:endParaRPr lang="en-US" altLang="zh-CN" sz="2400" dirty="0">
              <a:solidFill>
                <a:srgbClr val="FE0303"/>
              </a:solidFill>
              <a:latin typeface="微软雅黑" panose="020B0503020204020204" pitchFamily="34" charset="-122"/>
              <a:ea typeface="微软雅黑" panose="020B0503020204020204" pitchFamily="34" charset="-122"/>
            </a:endParaRPr>
          </a:p>
          <a:p>
            <a:pPr algn="l"/>
            <a:endParaRPr lang="en-US" altLang="zh-CN" sz="2400" dirty="0">
              <a:latin typeface="微软雅黑" panose="020B0503020204020204" pitchFamily="34" charset="-122"/>
              <a:ea typeface="微软雅黑" panose="020B0503020204020204" pitchFamily="34" charset="-122"/>
            </a:endParaRPr>
          </a:p>
          <a:p>
            <a:pPr algn="l"/>
            <a:r>
              <a:rPr lang="zh-CN" altLang="en-US" sz="2400" dirty="0">
                <a:solidFill>
                  <a:srgbClr val="4845D2"/>
                </a:solidFill>
                <a:latin typeface="微软雅黑" panose="020B0503020204020204" pitchFamily="34" charset="-122"/>
                <a:ea typeface="微软雅黑" panose="020B0503020204020204" pitchFamily="34" charset="-122"/>
              </a:rPr>
              <a:t>蓝色：神经网络输出</a:t>
            </a:r>
          </a:p>
        </p:txBody>
      </p:sp>
      <p:sp>
        <p:nvSpPr>
          <p:cNvPr id="7" name="文本框 6">
            <a:extLst>
              <a:ext uri="{FF2B5EF4-FFF2-40B4-BE49-F238E27FC236}">
                <a16:creationId xmlns:a16="http://schemas.microsoft.com/office/drawing/2014/main" id="{2C1EACE2-55DA-D05D-56B7-04DFA22437D2}"/>
              </a:ext>
            </a:extLst>
          </p:cNvPr>
          <p:cNvSpPr txBox="1"/>
          <p:nvPr/>
        </p:nvSpPr>
        <p:spPr>
          <a:xfrm>
            <a:off x="7142634" y="1066709"/>
            <a:ext cx="2031325" cy="461665"/>
          </a:xfrm>
          <a:prstGeom prst="rect">
            <a:avLst/>
          </a:prstGeom>
          <a:noFill/>
        </p:spPr>
        <p:txBody>
          <a:bodyPr wrap="none" rtlCol="0">
            <a:spAutoFit/>
          </a:bodyPr>
          <a:lstStyle/>
          <a:p>
            <a:pPr algn="l"/>
            <a:r>
              <a:rPr lang="zh-CN" altLang="en-US" sz="2400" b="1" dirty="0">
                <a:solidFill>
                  <a:schemeClr val="tx2"/>
                </a:solidFill>
                <a:latin typeface="微软雅黑" panose="020B0503020204020204" pitchFamily="34" charset="-122"/>
                <a:ea typeface="微软雅黑" panose="020B0503020204020204" pitchFamily="34" charset="-122"/>
              </a:rPr>
              <a:t>从轮廓到细节</a:t>
            </a:r>
          </a:p>
        </p:txBody>
      </p:sp>
    </p:spTree>
    <p:extLst>
      <p:ext uri="{BB962C8B-B14F-4D97-AF65-F5344CB8AC3E}">
        <p14:creationId xmlns:p14="http://schemas.microsoft.com/office/powerpoint/2010/main" val="1494978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EF1A7-D162-8540-4208-D9862A56F137}"/>
              </a:ext>
            </a:extLst>
          </p:cNvPr>
          <p:cNvSpPr>
            <a:spLocks noGrp="1"/>
          </p:cNvSpPr>
          <p:nvPr>
            <p:ph type="title"/>
          </p:nvPr>
        </p:nvSpPr>
        <p:spPr/>
        <p:txBody>
          <a:bodyPr/>
          <a:lstStyle/>
          <a:p>
            <a:r>
              <a:rPr kumimoji="1" lang="zh-CN" altLang="en-US" dirty="0"/>
              <a:t>静态观察学习过程</a:t>
            </a:r>
          </a:p>
        </p:txBody>
      </p:sp>
      <p:pic>
        <p:nvPicPr>
          <p:cNvPr id="3" name="图片 2">
            <a:extLst>
              <a:ext uri="{FF2B5EF4-FFF2-40B4-BE49-F238E27FC236}">
                <a16:creationId xmlns:a16="http://schemas.microsoft.com/office/drawing/2014/main" id="{27FE9424-56A1-B766-BC2F-DDD94F07F1F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73989" y="1830111"/>
            <a:ext cx="2958885" cy="2589024"/>
          </a:xfrm>
          <a:prstGeom prst="rect">
            <a:avLst/>
          </a:prstGeom>
        </p:spPr>
      </p:pic>
      <p:pic>
        <p:nvPicPr>
          <p:cNvPr id="5" name="图片 4">
            <a:extLst>
              <a:ext uri="{FF2B5EF4-FFF2-40B4-BE49-F238E27FC236}">
                <a16:creationId xmlns:a16="http://schemas.microsoft.com/office/drawing/2014/main" id="{BA43824B-B2C8-5941-3AEA-B61E0C15A0E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038358" y="1828335"/>
            <a:ext cx="7772400" cy="2590800"/>
          </a:xfrm>
          <a:prstGeom prst="rect">
            <a:avLst/>
          </a:prstGeom>
        </p:spPr>
      </p:pic>
      <p:sp>
        <p:nvSpPr>
          <p:cNvPr id="7" name="文本框 6">
            <a:extLst>
              <a:ext uri="{FF2B5EF4-FFF2-40B4-BE49-F238E27FC236}">
                <a16:creationId xmlns:a16="http://schemas.microsoft.com/office/drawing/2014/main" id="{1CDA811A-6F7E-3564-DFCD-52050BB60080}"/>
              </a:ext>
            </a:extLst>
          </p:cNvPr>
          <p:cNvSpPr txBox="1"/>
          <p:nvPr/>
        </p:nvSpPr>
        <p:spPr>
          <a:xfrm>
            <a:off x="383583" y="5739559"/>
            <a:ext cx="6098582" cy="369332"/>
          </a:xfrm>
          <a:prstGeom prst="rect">
            <a:avLst/>
          </a:prstGeom>
          <a:noFill/>
        </p:spPr>
        <p:txBody>
          <a:bodyPr wrap="square">
            <a:spAutoFit/>
          </a:bodyPr>
          <a:lstStyle/>
          <a:p>
            <a:r>
              <a:rPr lang="en-US" altLang="zh-CN" dirty="0">
                <a:effectLst/>
                <a:latin typeface="Helvetica" pitchFamily="2" charset="0"/>
              </a:rPr>
              <a:t>sin(x)+sin(5x)</a:t>
            </a:r>
          </a:p>
        </p:txBody>
      </p:sp>
    </p:spTree>
    <p:extLst>
      <p:ext uri="{BB962C8B-B14F-4D97-AF65-F5344CB8AC3E}">
        <p14:creationId xmlns:p14="http://schemas.microsoft.com/office/powerpoint/2010/main" val="34679142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EF1A7-D162-8540-4208-D9862A56F137}"/>
              </a:ext>
            </a:extLst>
          </p:cNvPr>
          <p:cNvSpPr>
            <a:spLocks noGrp="1"/>
          </p:cNvSpPr>
          <p:nvPr>
            <p:ph type="title"/>
          </p:nvPr>
        </p:nvSpPr>
        <p:spPr/>
        <p:txBody>
          <a:bodyPr/>
          <a:lstStyle/>
          <a:p>
            <a:r>
              <a:rPr kumimoji="1" lang="zh-CN" altLang="en-US" dirty="0"/>
              <a:t>不同大小网络均学习到光滑曲线</a:t>
            </a:r>
          </a:p>
        </p:txBody>
      </p:sp>
      <p:pic>
        <p:nvPicPr>
          <p:cNvPr id="4" name="图片 3">
            <a:extLst>
              <a:ext uri="{FF2B5EF4-FFF2-40B4-BE49-F238E27FC236}">
                <a16:creationId xmlns:a16="http://schemas.microsoft.com/office/drawing/2014/main" id="{8934FB2D-7E92-2158-B4BA-AA66009FF68C}"/>
              </a:ext>
            </a:extLst>
          </p:cNvPr>
          <p:cNvPicPr>
            <a:picLocks noChangeAspect="1"/>
          </p:cNvPicPr>
          <p:nvPr/>
        </p:nvPicPr>
        <p:blipFill>
          <a:blip r:embed="rId2"/>
          <a:stretch>
            <a:fillRect/>
          </a:stretch>
        </p:blipFill>
        <p:spPr>
          <a:xfrm>
            <a:off x="2209800" y="1057282"/>
            <a:ext cx="7772400" cy="5181600"/>
          </a:xfrm>
          <a:prstGeom prst="rect">
            <a:avLst/>
          </a:prstGeom>
        </p:spPr>
      </p:pic>
    </p:spTree>
    <p:extLst>
      <p:ext uri="{BB962C8B-B14F-4D97-AF65-F5344CB8AC3E}">
        <p14:creationId xmlns:p14="http://schemas.microsoft.com/office/powerpoint/2010/main" val="34537315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21DAE-C394-029D-EB6D-97C95AA1D00B}"/>
            </a:ext>
          </a:extLst>
        </p:cNvPr>
        <p:cNvGrpSpPr/>
        <p:nvPr/>
      </p:nvGrpSpPr>
      <p:grpSpPr>
        <a:xfrm>
          <a:off x="0" y="0"/>
          <a:ext cx="0" cy="0"/>
          <a:chOff x="0" y="0"/>
          <a:chExt cx="0" cy="0"/>
        </a:xfrm>
      </p:grpSpPr>
      <p:pic>
        <p:nvPicPr>
          <p:cNvPr id="7" name="图片 6">
            <a:extLst>
              <a:ext uri="{FF2B5EF4-FFF2-40B4-BE49-F238E27FC236}">
                <a16:creationId xmlns:a16="http://schemas.microsoft.com/office/drawing/2014/main" id="{64857DD3-5AFD-4B0C-F595-C50B9495B82C}"/>
              </a:ext>
            </a:extLst>
          </p:cNvPr>
          <p:cNvPicPr>
            <a:picLocks noChangeAspect="1"/>
          </p:cNvPicPr>
          <p:nvPr/>
        </p:nvPicPr>
        <p:blipFill>
          <a:blip r:embed="rId2">
            <a:clrChange>
              <a:clrFrom>
                <a:srgbClr val="FFFFFF"/>
              </a:clrFrom>
              <a:clrTo>
                <a:srgbClr val="FFFFFF">
                  <a:alpha val="0"/>
                </a:srgbClr>
              </a:clrTo>
            </a:clrChange>
            <a:alphaModFix amt="99000"/>
          </a:blip>
          <a:stretch>
            <a:fillRect/>
          </a:stretch>
        </p:blipFill>
        <p:spPr>
          <a:xfrm>
            <a:off x="2362199" y="2173514"/>
            <a:ext cx="7685314" cy="2304246"/>
          </a:xfrm>
          <a:prstGeom prst="rect">
            <a:avLst/>
          </a:prstGeom>
        </p:spPr>
      </p:pic>
      <p:sp>
        <p:nvSpPr>
          <p:cNvPr id="9" name="文本框 8">
            <a:extLst>
              <a:ext uri="{FF2B5EF4-FFF2-40B4-BE49-F238E27FC236}">
                <a16:creationId xmlns:a16="http://schemas.microsoft.com/office/drawing/2014/main" id="{E4600CDD-F6EC-7243-3982-23E2EF346FD6}"/>
              </a:ext>
            </a:extLst>
          </p:cNvPr>
          <p:cNvSpPr txBox="1"/>
          <p:nvPr/>
        </p:nvSpPr>
        <p:spPr>
          <a:xfrm>
            <a:off x="3712684" y="1207218"/>
            <a:ext cx="4766631" cy="461665"/>
          </a:xfrm>
          <a:prstGeom prst="rect">
            <a:avLst/>
          </a:prstGeom>
          <a:noFill/>
        </p:spPr>
        <p:txBody>
          <a:bodyPr wrap="square">
            <a:spAutoFit/>
          </a:bodyPr>
          <a:lstStyle/>
          <a:p>
            <a:r>
              <a:rPr lang="zh-CN" altLang="en-US" sz="2400" b="1" i="0" dirty="0">
                <a:solidFill>
                  <a:srgbClr val="3C4043"/>
                </a:solidFill>
                <a:effectLst/>
                <a:latin typeface="微软雅黑" panose="020B0503020204020204" pitchFamily="34" charset="-122"/>
                <a:ea typeface="微软雅黑" panose="020B0503020204020204" pitchFamily="34" charset="-122"/>
              </a:rPr>
              <a:t>频率：</a:t>
            </a:r>
            <a:r>
              <a:rPr lang="zh-CN" altLang="en-US" sz="2400" b="0" i="0" dirty="0">
                <a:solidFill>
                  <a:srgbClr val="3C4043"/>
                </a:solidFill>
                <a:effectLst/>
                <a:latin typeface="微软雅黑" panose="020B0503020204020204" pitchFamily="34" charset="-122"/>
                <a:ea typeface="微软雅黑" panose="020B0503020204020204" pitchFamily="34" charset="-122"/>
              </a:rPr>
              <a:t>平整度、振动、轮廓、细节</a:t>
            </a:r>
            <a:endParaRPr lang="zh-CN" altLang="en-US" sz="2400" dirty="0">
              <a:latin typeface="微软雅黑" panose="020B0503020204020204" pitchFamily="34" charset="-122"/>
              <a:ea typeface="微软雅黑" panose="020B0503020204020204" pitchFamily="34" charset="-122"/>
            </a:endParaRPr>
          </a:p>
        </p:txBody>
      </p:sp>
      <p:sp>
        <p:nvSpPr>
          <p:cNvPr id="2" name="椭圆形标注 18">
            <a:extLst>
              <a:ext uri="{FF2B5EF4-FFF2-40B4-BE49-F238E27FC236}">
                <a16:creationId xmlns:a16="http://schemas.microsoft.com/office/drawing/2014/main" id="{FA6D9893-7244-DE43-F046-D636AD02584D}"/>
              </a:ext>
            </a:extLst>
          </p:cNvPr>
          <p:cNvSpPr/>
          <p:nvPr/>
        </p:nvSpPr>
        <p:spPr>
          <a:xfrm>
            <a:off x="10047513" y="1032647"/>
            <a:ext cx="2097974" cy="973300"/>
          </a:xfrm>
          <a:prstGeom prst="wedgeEllipseCallout">
            <a:avLst>
              <a:gd name="adj1" fmla="val -80666"/>
              <a:gd name="adj2" fmla="val 109020"/>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4000" b="1" dirty="0">
                <a:solidFill>
                  <a:srgbClr val="C00000"/>
                </a:solidFill>
                <a:latin typeface="Microsoft YaHei" panose="020B0503020204020204" pitchFamily="34" charset="-122"/>
                <a:ea typeface="Microsoft YaHei" panose="020B0503020204020204" pitchFamily="34" charset="-122"/>
              </a:rPr>
              <a:t>频率</a:t>
            </a:r>
            <a:endParaRPr kumimoji="1" lang="zh-CN" altLang="en-US" sz="4000" dirty="0">
              <a:solidFill>
                <a:srgbClr val="C00000"/>
              </a:solidFill>
            </a:endParaRPr>
          </a:p>
        </p:txBody>
      </p:sp>
      <p:sp>
        <p:nvSpPr>
          <p:cNvPr id="3" name="椭圆形标注 18">
            <a:extLst>
              <a:ext uri="{FF2B5EF4-FFF2-40B4-BE49-F238E27FC236}">
                <a16:creationId xmlns:a16="http://schemas.microsoft.com/office/drawing/2014/main" id="{4F55D86C-25A3-5715-1679-3BB3D7B5655F}"/>
              </a:ext>
            </a:extLst>
          </p:cNvPr>
          <p:cNvSpPr/>
          <p:nvPr/>
        </p:nvSpPr>
        <p:spPr>
          <a:xfrm>
            <a:off x="9053284" y="4852054"/>
            <a:ext cx="2097974" cy="973300"/>
          </a:xfrm>
          <a:prstGeom prst="wedgeEllipseCallout">
            <a:avLst>
              <a:gd name="adj1" fmla="val -138433"/>
              <a:gd name="adj2" fmla="val -194448"/>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4000" b="1" dirty="0">
                <a:solidFill>
                  <a:srgbClr val="C00000"/>
                </a:solidFill>
                <a:latin typeface="Microsoft YaHei" panose="020B0503020204020204" pitchFamily="34" charset="-122"/>
                <a:ea typeface="Microsoft YaHei" panose="020B0503020204020204" pitchFamily="34" charset="-122"/>
              </a:rPr>
              <a:t>幅度</a:t>
            </a:r>
            <a:endParaRPr kumimoji="1" lang="zh-CN" altLang="en-US" sz="4000" dirty="0">
              <a:solidFill>
                <a:srgbClr val="C00000"/>
              </a:solidFill>
            </a:endParaRPr>
          </a:p>
        </p:txBody>
      </p:sp>
      <p:sp>
        <p:nvSpPr>
          <p:cNvPr id="4" name="椭圆形标注 18">
            <a:extLst>
              <a:ext uri="{FF2B5EF4-FFF2-40B4-BE49-F238E27FC236}">
                <a16:creationId xmlns:a16="http://schemas.microsoft.com/office/drawing/2014/main" id="{3BC7D80B-57BF-E6BA-25B1-4D065FD55884}"/>
              </a:ext>
            </a:extLst>
          </p:cNvPr>
          <p:cNvSpPr/>
          <p:nvPr/>
        </p:nvSpPr>
        <p:spPr>
          <a:xfrm>
            <a:off x="729340" y="5062511"/>
            <a:ext cx="6564089" cy="973300"/>
          </a:xfrm>
          <a:prstGeom prst="wedgeEllipseCallout">
            <a:avLst>
              <a:gd name="adj1" fmla="val -7359"/>
              <a:gd name="adj2" fmla="val -191466"/>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800" b="1" dirty="0">
                <a:solidFill>
                  <a:srgbClr val="C00000"/>
                </a:solidFill>
                <a:latin typeface="Microsoft YaHei" panose="020B0503020204020204" pitchFamily="34" charset="-122"/>
                <a:ea typeface="Microsoft YaHei" panose="020B0503020204020204" pitchFamily="34" charset="-122"/>
              </a:rPr>
              <a:t>函数表示成三角函数的和</a:t>
            </a:r>
            <a:endParaRPr kumimoji="1" lang="zh-CN" altLang="en-US" sz="2800" dirty="0">
              <a:solidFill>
                <a:srgbClr val="C00000"/>
              </a:solidFill>
            </a:endParaRPr>
          </a:p>
        </p:txBody>
      </p:sp>
    </p:spTree>
    <p:extLst>
      <p:ext uri="{BB962C8B-B14F-4D97-AF65-F5344CB8AC3E}">
        <p14:creationId xmlns:p14="http://schemas.microsoft.com/office/powerpoint/2010/main" val="27996981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1E2D0A-3C3E-6718-5DF8-D57274E9317C}"/>
              </a:ext>
            </a:extLst>
          </p:cNvPr>
          <p:cNvSpPr>
            <a:spLocks noGrp="1"/>
          </p:cNvSpPr>
          <p:nvPr>
            <p:ph type="title"/>
          </p:nvPr>
        </p:nvSpPr>
        <p:spPr/>
        <p:txBody>
          <a:bodyPr/>
          <a:lstStyle/>
          <a:p>
            <a:r>
              <a:rPr kumimoji="1" lang="zh-CN" altLang="en-US" dirty="0"/>
              <a:t>傅里叶变换</a:t>
            </a:r>
          </a:p>
        </p:txBody>
      </p:sp>
      <p:sp>
        <p:nvSpPr>
          <p:cNvPr id="3" name="内容占位符 2">
            <a:extLst>
              <a:ext uri="{FF2B5EF4-FFF2-40B4-BE49-F238E27FC236}">
                <a16:creationId xmlns:a16="http://schemas.microsoft.com/office/drawing/2014/main" id="{6910C127-1E21-0FC2-2810-6BEF7C6F91F2}"/>
              </a:ext>
            </a:extLst>
          </p:cNvPr>
          <p:cNvSpPr>
            <a:spLocks noGrp="1"/>
          </p:cNvSpPr>
          <p:nvPr>
            <p:ph idx="1"/>
          </p:nvPr>
        </p:nvSpPr>
        <p:spPr/>
        <p:txBody>
          <a:bodyPr/>
          <a:lstStyle/>
          <a:p>
            <a:r>
              <a:rPr lang="zh-CN" altLang="en-US" dirty="0">
                <a:effectLst/>
                <a:latin typeface="Helvetica" pitchFamily="2" charset="0"/>
              </a:rPr>
              <a:t>连续傅里叶变换</a:t>
            </a:r>
            <a:endParaRPr lang="en-US" altLang="zh-CN" dirty="0">
              <a:effectLst/>
              <a:latin typeface="Helvetica" pitchFamily="2" charset="0"/>
            </a:endParaRPr>
          </a:p>
          <a:p>
            <a:endParaRPr lang="en-US" altLang="zh-CN" dirty="0">
              <a:latin typeface="Helvetica" pitchFamily="2" charset="0"/>
            </a:endParaRPr>
          </a:p>
          <a:p>
            <a:endParaRPr lang="en-US" altLang="zh-CN" dirty="0">
              <a:effectLst/>
              <a:latin typeface="Helvetica" pitchFamily="2" charset="0"/>
            </a:endParaRPr>
          </a:p>
          <a:p>
            <a:endParaRPr lang="en-US" altLang="zh-CN" dirty="0">
              <a:latin typeface="Helvetica" pitchFamily="2" charset="0"/>
            </a:endParaRPr>
          </a:p>
          <a:p>
            <a:endParaRPr lang="en-US" altLang="zh-CN" dirty="0">
              <a:effectLst/>
              <a:latin typeface="Helvetica" pitchFamily="2" charset="0"/>
            </a:endParaRPr>
          </a:p>
          <a:p>
            <a:endParaRPr lang="en-US" altLang="zh-CN" dirty="0">
              <a:latin typeface="Helvetica" pitchFamily="2" charset="0"/>
            </a:endParaRPr>
          </a:p>
          <a:p>
            <a:r>
              <a:rPr lang="zh-CN" altLang="en-US" dirty="0">
                <a:effectLst/>
                <a:latin typeface="Helvetica" pitchFamily="2" charset="0"/>
              </a:rPr>
              <a:t>连续傅里叶逆变换（基和系数的加权求和）</a:t>
            </a:r>
            <a:endParaRPr lang="en-US" altLang="zh-CN" dirty="0">
              <a:effectLst/>
              <a:latin typeface="Helvetica" pitchFamily="2" charset="0"/>
            </a:endParaRPr>
          </a:p>
          <a:p>
            <a:endParaRPr lang="en-US" altLang="zh-CN" dirty="0">
              <a:effectLst/>
              <a:latin typeface="Helvetica" pitchFamily="2" charset="0"/>
            </a:endParaRPr>
          </a:p>
          <a:p>
            <a:endParaRPr lang="zh-CN" altLang="en-US" dirty="0">
              <a:effectLst/>
              <a:latin typeface="Helvetica" pitchFamily="2" charset="0"/>
            </a:endParaRPr>
          </a:p>
          <a:p>
            <a:endParaRPr kumimoji="1" lang="zh-CN" altLang="en-US" dirty="0"/>
          </a:p>
        </p:txBody>
      </p:sp>
      <p:pic>
        <p:nvPicPr>
          <p:cNvPr id="4" name="图片 3">
            <a:extLst>
              <a:ext uri="{FF2B5EF4-FFF2-40B4-BE49-F238E27FC236}">
                <a16:creationId xmlns:a16="http://schemas.microsoft.com/office/drawing/2014/main" id="{86A91275-5A6E-48FA-1223-CE9FA49F7F96}"/>
              </a:ext>
            </a:extLst>
          </p:cNvPr>
          <p:cNvPicPr>
            <a:picLocks noChangeAspect="1"/>
          </p:cNvPicPr>
          <p:nvPr/>
        </p:nvPicPr>
        <p:blipFill>
          <a:blip r:embed="rId2"/>
          <a:stretch>
            <a:fillRect/>
          </a:stretch>
        </p:blipFill>
        <p:spPr>
          <a:xfrm>
            <a:off x="3317930" y="1046462"/>
            <a:ext cx="4632701" cy="881811"/>
          </a:xfrm>
          <a:prstGeom prst="rect">
            <a:avLst/>
          </a:prstGeom>
        </p:spPr>
      </p:pic>
      <p:pic>
        <p:nvPicPr>
          <p:cNvPr id="5" name="图片 4">
            <a:extLst>
              <a:ext uri="{FF2B5EF4-FFF2-40B4-BE49-F238E27FC236}">
                <a16:creationId xmlns:a16="http://schemas.microsoft.com/office/drawing/2014/main" id="{7729F007-7A40-A14E-9621-EAA8FCFEC742}"/>
              </a:ext>
            </a:extLst>
          </p:cNvPr>
          <p:cNvPicPr>
            <a:picLocks noChangeAspect="1"/>
          </p:cNvPicPr>
          <p:nvPr/>
        </p:nvPicPr>
        <p:blipFill>
          <a:blip r:embed="rId3"/>
          <a:stretch>
            <a:fillRect/>
          </a:stretch>
        </p:blipFill>
        <p:spPr>
          <a:xfrm>
            <a:off x="2643754" y="2147448"/>
            <a:ext cx="7042688" cy="564784"/>
          </a:xfrm>
          <a:prstGeom prst="rect">
            <a:avLst/>
          </a:prstGeom>
        </p:spPr>
      </p:pic>
      <p:pic>
        <p:nvPicPr>
          <p:cNvPr id="6" name="图片 5">
            <a:extLst>
              <a:ext uri="{FF2B5EF4-FFF2-40B4-BE49-F238E27FC236}">
                <a16:creationId xmlns:a16="http://schemas.microsoft.com/office/drawing/2014/main" id="{5CC7256D-DA3D-3221-FE7E-1AA97DAC78B6}"/>
              </a:ext>
            </a:extLst>
          </p:cNvPr>
          <p:cNvPicPr>
            <a:picLocks noChangeAspect="1"/>
          </p:cNvPicPr>
          <p:nvPr/>
        </p:nvPicPr>
        <p:blipFill>
          <a:blip r:embed="rId4"/>
          <a:stretch>
            <a:fillRect/>
          </a:stretch>
        </p:blipFill>
        <p:spPr>
          <a:xfrm>
            <a:off x="2581760" y="2851688"/>
            <a:ext cx="7772400" cy="535412"/>
          </a:xfrm>
          <a:prstGeom prst="rect">
            <a:avLst/>
          </a:prstGeom>
        </p:spPr>
      </p:pic>
      <p:pic>
        <p:nvPicPr>
          <p:cNvPr id="7" name="图片 6">
            <a:extLst>
              <a:ext uri="{FF2B5EF4-FFF2-40B4-BE49-F238E27FC236}">
                <a16:creationId xmlns:a16="http://schemas.microsoft.com/office/drawing/2014/main" id="{C43B463F-CA2B-E90D-316F-D2E4EB743B1F}"/>
              </a:ext>
            </a:extLst>
          </p:cNvPr>
          <p:cNvPicPr>
            <a:picLocks noChangeAspect="1"/>
          </p:cNvPicPr>
          <p:nvPr/>
        </p:nvPicPr>
        <p:blipFill>
          <a:blip r:embed="rId5"/>
          <a:stretch>
            <a:fillRect/>
          </a:stretch>
        </p:blipFill>
        <p:spPr>
          <a:xfrm>
            <a:off x="3608523" y="3526556"/>
            <a:ext cx="5113149" cy="454737"/>
          </a:xfrm>
          <a:prstGeom prst="rect">
            <a:avLst/>
          </a:prstGeom>
        </p:spPr>
      </p:pic>
      <p:pic>
        <p:nvPicPr>
          <p:cNvPr id="8" name="图片 7">
            <a:extLst>
              <a:ext uri="{FF2B5EF4-FFF2-40B4-BE49-F238E27FC236}">
                <a16:creationId xmlns:a16="http://schemas.microsoft.com/office/drawing/2014/main" id="{D4AA629B-381E-ACAE-80C2-E1DB68CBF760}"/>
              </a:ext>
            </a:extLst>
          </p:cNvPr>
          <p:cNvPicPr>
            <a:picLocks noChangeAspect="1"/>
          </p:cNvPicPr>
          <p:nvPr/>
        </p:nvPicPr>
        <p:blipFill>
          <a:blip r:embed="rId6"/>
          <a:stretch>
            <a:fillRect/>
          </a:stretch>
        </p:blipFill>
        <p:spPr>
          <a:xfrm>
            <a:off x="3317930" y="4690968"/>
            <a:ext cx="4849678" cy="914366"/>
          </a:xfrm>
          <a:prstGeom prst="rect">
            <a:avLst/>
          </a:prstGeom>
        </p:spPr>
      </p:pic>
    </p:spTree>
    <p:extLst>
      <p:ext uri="{BB962C8B-B14F-4D97-AF65-F5344CB8AC3E}">
        <p14:creationId xmlns:p14="http://schemas.microsoft.com/office/powerpoint/2010/main" val="25500970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zh-CN" altLang="en-US" dirty="0">
                <a:latin typeface="Arial" panose="020B0604020202020204" pitchFamily="34" charset="0"/>
                <a:ea typeface="微软雅黑" panose="020B0503020204020204" pitchFamily="34" charset="-122"/>
              </a:rPr>
              <a:t>傅里叶</a:t>
            </a:r>
            <a:r>
              <a:rPr lang="zh-CN" altLang="en-US" dirty="0">
                <a:latin typeface="Arial" panose="020B0604020202020204" pitchFamily="34" charset="0"/>
              </a:rPr>
              <a:t>展开</a:t>
            </a:r>
            <a:endParaRPr lang="zh-CN" altLang="en-US" dirty="0">
              <a:latin typeface="Arial" panose="020B0604020202020204" pitchFamily="34" charset="0"/>
              <a:ea typeface="微软雅黑" panose="020B0503020204020204" pitchFamily="34" charset="-122"/>
            </a:endParaRPr>
          </a:p>
        </p:txBody>
      </p:sp>
      <p:sp>
        <p:nvSpPr>
          <p:cNvPr id="3" name="竖排文字占位符 2">
            <a:extLst>
              <a:ext uri="{FF2B5EF4-FFF2-40B4-BE49-F238E27FC236}">
                <a16:creationId xmlns:a16="http://schemas.microsoft.com/office/drawing/2014/main" id="{0C853C4E-16AB-43D1-3413-60CB51ECC57F}"/>
              </a:ext>
            </a:extLst>
          </p:cNvPr>
          <p:cNvSpPr>
            <a:spLocks noGrp="1"/>
          </p:cNvSpPr>
          <p:nvPr>
            <p:ph type="body" orient="vert" idx="1"/>
          </p:nvPr>
        </p:nvSpPr>
        <p:spPr/>
        <p:txBody>
          <a:bodyPr/>
          <a:lstStyle/>
          <a:p>
            <a:endParaRPr lang="zh-CN" altLang="en-US"/>
          </a:p>
        </p:txBody>
      </p:sp>
      <p:pic>
        <p:nvPicPr>
          <p:cNvPr id="2" name="内容占位符 4">
            <a:extLst>
              <a:ext uri="{FF2B5EF4-FFF2-40B4-BE49-F238E27FC236}">
                <a16:creationId xmlns:a16="http://schemas.microsoft.com/office/drawing/2014/main" id="{0D0DC395-DB96-088F-5C40-8E4CDD8EB08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11438" y="1145516"/>
            <a:ext cx="6731706" cy="5005131"/>
          </a:xfrm>
          <a:prstGeom prst="rect">
            <a:avLst/>
          </a:prstGeom>
          <a:ln w="19050">
            <a:solidFill>
              <a:schemeClr val="tx1"/>
            </a:solidFill>
          </a:ln>
        </p:spPr>
      </p:pic>
    </p:spTree>
    <p:extLst>
      <p:ext uri="{BB962C8B-B14F-4D97-AF65-F5344CB8AC3E}">
        <p14:creationId xmlns:p14="http://schemas.microsoft.com/office/powerpoint/2010/main" val="720545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3935" y="144826"/>
            <a:ext cx="2576687" cy="337358"/>
          </a:xfrm>
        </p:spPr>
        <p:txBody>
          <a:bodyPr/>
          <a:lstStyle/>
          <a:p>
            <a:r>
              <a:rPr lang="zh-CN" altLang="en-US" sz="2800"/>
              <a:t>目录</a:t>
            </a:r>
          </a:p>
        </p:txBody>
      </p:sp>
      <p:sp>
        <p:nvSpPr>
          <p:cNvPr id="3" name="文本框 2"/>
          <p:cNvSpPr txBox="1"/>
          <p:nvPr/>
        </p:nvSpPr>
        <p:spPr>
          <a:xfrm>
            <a:off x="3855154" y="1357151"/>
            <a:ext cx="4134465"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一、频率原则的基本概念</a:t>
            </a:r>
          </a:p>
        </p:txBody>
      </p:sp>
      <p:sp>
        <p:nvSpPr>
          <p:cNvPr id="4" name="文本框 3"/>
          <p:cNvSpPr txBox="1"/>
          <p:nvPr/>
        </p:nvSpPr>
        <p:spPr>
          <a:xfrm>
            <a:off x="3855154" y="2510532"/>
            <a:ext cx="4852610"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二、频率原则对泛化有何影响</a:t>
            </a:r>
          </a:p>
        </p:txBody>
      </p:sp>
      <p:sp>
        <p:nvSpPr>
          <p:cNvPr id="5" name="文本框 4"/>
          <p:cNvSpPr txBox="1"/>
          <p:nvPr/>
        </p:nvSpPr>
        <p:spPr>
          <a:xfrm>
            <a:off x="3855154" y="3663914"/>
            <a:ext cx="3775393"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三、一维频率原则理论</a:t>
            </a:r>
          </a:p>
        </p:txBody>
      </p:sp>
      <p:sp>
        <p:nvSpPr>
          <p:cNvPr id="6" name="文本框 5">
            <a:extLst>
              <a:ext uri="{FF2B5EF4-FFF2-40B4-BE49-F238E27FC236}">
                <a16:creationId xmlns:a16="http://schemas.microsoft.com/office/drawing/2014/main" id="{A6F01FA0-4157-DC51-EB5A-F9E81F51B791}"/>
              </a:ext>
            </a:extLst>
          </p:cNvPr>
          <p:cNvSpPr txBox="1"/>
          <p:nvPr/>
        </p:nvSpPr>
        <p:spPr>
          <a:xfrm>
            <a:off x="3855154" y="4725069"/>
            <a:ext cx="3057247"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四、高维频率原则</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DB419C-5128-005F-D7E1-AC6E9ACA6EC4}"/>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CAEC8FAA-640A-3970-69E1-44EAE0C9ADCC}"/>
              </a:ext>
            </a:extLst>
          </p:cNvPr>
          <p:cNvSpPr>
            <a:spLocks noGrp="1"/>
          </p:cNvSpPr>
          <p:nvPr>
            <p:ph type="title"/>
          </p:nvPr>
        </p:nvSpPr>
        <p:spPr/>
        <p:txBody>
          <a:bodyPr/>
          <a:lstStyle/>
          <a:p>
            <a:r>
              <a:rPr lang="zh-CN" altLang="en-US" dirty="0"/>
              <a:t>频域空间一维函数训练过程</a:t>
            </a:r>
          </a:p>
        </p:txBody>
      </p:sp>
      <p:sp>
        <p:nvSpPr>
          <p:cNvPr id="5" name="文本框 4">
            <a:extLst>
              <a:ext uri="{FF2B5EF4-FFF2-40B4-BE49-F238E27FC236}">
                <a16:creationId xmlns:a16="http://schemas.microsoft.com/office/drawing/2014/main" id="{857AE5E4-3537-71FC-3530-EC13F3F6B4D3}"/>
              </a:ext>
            </a:extLst>
          </p:cNvPr>
          <p:cNvSpPr txBox="1"/>
          <p:nvPr/>
        </p:nvSpPr>
        <p:spPr>
          <a:xfrm>
            <a:off x="126998" y="6351998"/>
            <a:ext cx="10665179" cy="376834"/>
          </a:xfrm>
          <a:prstGeom prst="rect">
            <a:avLst/>
          </a:prstGeom>
          <a:noFill/>
        </p:spPr>
        <p:txBody>
          <a:bodyPr wrap="square" rtlCol="0">
            <a:spAutoFit/>
          </a:bodyPr>
          <a:lstStyle/>
          <a:p>
            <a:pPr algn="l">
              <a:lnSpc>
                <a:spcPct val="150000"/>
              </a:lnSpc>
            </a:pPr>
            <a:r>
              <a:rPr lang="en-US" altLang="zh-CN"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 Xu Z Q J, Zhang Y, Xiao Y. Training behavior of deep neural network in frequency domain</a:t>
            </a:r>
            <a:endPar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文本框 5">
            <a:extLst>
              <a:ext uri="{FF2B5EF4-FFF2-40B4-BE49-F238E27FC236}">
                <a16:creationId xmlns:a16="http://schemas.microsoft.com/office/drawing/2014/main" id="{4BCF73E2-4027-42FE-9D12-D0BF003F84DE}"/>
              </a:ext>
            </a:extLst>
          </p:cNvPr>
          <p:cNvSpPr txBox="1"/>
          <p:nvPr/>
        </p:nvSpPr>
        <p:spPr>
          <a:xfrm>
            <a:off x="381242" y="2756435"/>
            <a:ext cx="2954655" cy="1200329"/>
          </a:xfrm>
          <a:prstGeom prst="rect">
            <a:avLst/>
          </a:prstGeom>
          <a:noFill/>
        </p:spPr>
        <p:txBody>
          <a:bodyPr wrap="none" rtlCol="0">
            <a:spAutoFit/>
          </a:bodyPr>
          <a:lstStyle/>
          <a:p>
            <a:pPr algn="l"/>
            <a:r>
              <a:rPr lang="zh-CN" altLang="en-US" sz="2400" dirty="0">
                <a:solidFill>
                  <a:srgbClr val="FE0303"/>
                </a:solidFill>
                <a:latin typeface="微软雅黑" panose="020B0503020204020204" pitchFamily="34" charset="-122"/>
                <a:ea typeface="微软雅黑" panose="020B0503020204020204" pitchFamily="34" charset="-122"/>
              </a:rPr>
              <a:t>红色：目标函数</a:t>
            </a:r>
            <a:endParaRPr lang="en-US" altLang="zh-CN" sz="2400" dirty="0">
              <a:solidFill>
                <a:srgbClr val="FE0303"/>
              </a:solidFill>
              <a:latin typeface="微软雅黑" panose="020B0503020204020204" pitchFamily="34" charset="-122"/>
              <a:ea typeface="微软雅黑" panose="020B0503020204020204" pitchFamily="34" charset="-122"/>
            </a:endParaRPr>
          </a:p>
          <a:p>
            <a:pPr algn="l"/>
            <a:endParaRPr lang="en-US" altLang="zh-CN" sz="2400" dirty="0">
              <a:latin typeface="微软雅黑" panose="020B0503020204020204" pitchFamily="34" charset="-122"/>
              <a:ea typeface="微软雅黑" panose="020B0503020204020204" pitchFamily="34" charset="-122"/>
            </a:endParaRPr>
          </a:p>
          <a:p>
            <a:pPr algn="l"/>
            <a:r>
              <a:rPr lang="zh-CN" altLang="en-US" sz="2400" dirty="0">
                <a:solidFill>
                  <a:srgbClr val="4845D2"/>
                </a:solidFill>
                <a:latin typeface="微软雅黑" panose="020B0503020204020204" pitchFamily="34" charset="-122"/>
                <a:ea typeface="微软雅黑" panose="020B0503020204020204" pitchFamily="34" charset="-122"/>
              </a:rPr>
              <a:t>蓝色：神经网络输出</a:t>
            </a:r>
          </a:p>
        </p:txBody>
      </p:sp>
      <p:pic>
        <p:nvPicPr>
          <p:cNvPr id="9" name="animation">
            <a:hlinkClick r:id="" action="ppaction://media"/>
            <a:extLst>
              <a:ext uri="{FF2B5EF4-FFF2-40B4-BE49-F238E27FC236}">
                <a16:creationId xmlns:a16="http://schemas.microsoft.com/office/drawing/2014/main" id="{D3F8E210-824E-67CE-4329-3143940E87C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601378" y="900012"/>
            <a:ext cx="7590622" cy="5057976"/>
          </a:xfrm>
          <a:prstGeom prst="rect">
            <a:avLst/>
          </a:prstGeom>
        </p:spPr>
      </p:pic>
      <p:sp>
        <p:nvSpPr>
          <p:cNvPr id="10" name="文本框 9">
            <a:extLst>
              <a:ext uri="{FF2B5EF4-FFF2-40B4-BE49-F238E27FC236}">
                <a16:creationId xmlns:a16="http://schemas.microsoft.com/office/drawing/2014/main" id="{7D02D6D7-D50A-7868-C169-E1E78975BDFF}"/>
              </a:ext>
            </a:extLst>
          </p:cNvPr>
          <p:cNvSpPr txBox="1"/>
          <p:nvPr/>
        </p:nvSpPr>
        <p:spPr>
          <a:xfrm>
            <a:off x="2618125" y="900012"/>
            <a:ext cx="6955750" cy="461665"/>
          </a:xfrm>
          <a:prstGeom prst="rect">
            <a:avLst/>
          </a:prstGeom>
          <a:noFill/>
        </p:spPr>
        <p:txBody>
          <a:bodyPr wrap="none" rtlCol="0">
            <a:spAutoFit/>
          </a:bodyPr>
          <a:lstStyle/>
          <a:p>
            <a:pPr algn="l"/>
            <a:r>
              <a:rPr lang="zh-CN" altLang="en-US" sz="2400" dirty="0">
                <a:solidFill>
                  <a:schemeClr val="tx2"/>
                </a:solidFill>
                <a:latin typeface="微软雅黑" panose="020B0503020204020204" pitchFamily="34" charset="-122"/>
                <a:ea typeface="微软雅黑" panose="020B0503020204020204" pitchFamily="34" charset="-122"/>
              </a:rPr>
              <a:t>频率原则：神经网络按照从低频至高频的顺序拟合</a:t>
            </a:r>
          </a:p>
        </p:txBody>
      </p:sp>
      <p:sp>
        <p:nvSpPr>
          <p:cNvPr id="11" name="文本框 10">
            <a:extLst>
              <a:ext uri="{FF2B5EF4-FFF2-40B4-BE49-F238E27FC236}">
                <a16:creationId xmlns:a16="http://schemas.microsoft.com/office/drawing/2014/main" id="{4372296E-F654-548D-EFFD-B841CE0F92D1}"/>
              </a:ext>
            </a:extLst>
          </p:cNvPr>
          <p:cNvSpPr txBox="1"/>
          <p:nvPr/>
        </p:nvSpPr>
        <p:spPr>
          <a:xfrm>
            <a:off x="4201268" y="3125766"/>
            <a:ext cx="800219" cy="461665"/>
          </a:xfrm>
          <a:prstGeom prst="rect">
            <a:avLst/>
          </a:prstGeom>
          <a:noFill/>
        </p:spPr>
        <p:txBody>
          <a:bodyPr wrap="none" rtlCol="0">
            <a:spAutoFit/>
          </a:bodyPr>
          <a:lstStyle/>
          <a:p>
            <a:pPr algn="l"/>
            <a:r>
              <a:rPr lang="zh-CN" altLang="en-US" sz="2400" b="1" dirty="0">
                <a:solidFill>
                  <a:schemeClr val="tx2"/>
                </a:solidFill>
                <a:latin typeface="微软雅黑" panose="020B0503020204020204" pitchFamily="34" charset="-122"/>
                <a:ea typeface="微软雅黑" panose="020B0503020204020204" pitchFamily="34" charset="-122"/>
              </a:rPr>
              <a:t>振幅</a:t>
            </a:r>
          </a:p>
        </p:txBody>
      </p:sp>
      <p:sp>
        <p:nvSpPr>
          <p:cNvPr id="12" name="文本框 11">
            <a:extLst>
              <a:ext uri="{FF2B5EF4-FFF2-40B4-BE49-F238E27FC236}">
                <a16:creationId xmlns:a16="http://schemas.microsoft.com/office/drawing/2014/main" id="{10FE41A8-150A-99F5-1161-AC2058E6C614}"/>
              </a:ext>
            </a:extLst>
          </p:cNvPr>
          <p:cNvSpPr txBox="1"/>
          <p:nvPr/>
        </p:nvSpPr>
        <p:spPr>
          <a:xfrm>
            <a:off x="7996579" y="5727155"/>
            <a:ext cx="800219" cy="461665"/>
          </a:xfrm>
          <a:prstGeom prst="rect">
            <a:avLst/>
          </a:prstGeom>
          <a:noFill/>
        </p:spPr>
        <p:txBody>
          <a:bodyPr wrap="none" rtlCol="0">
            <a:spAutoFit/>
          </a:bodyPr>
          <a:lstStyle/>
          <a:p>
            <a:pPr algn="l"/>
            <a:r>
              <a:rPr lang="zh-CN" altLang="en-US" sz="2400" b="1" dirty="0">
                <a:solidFill>
                  <a:schemeClr val="tx2"/>
                </a:solidFill>
                <a:latin typeface="微软雅黑" panose="020B0503020204020204" pitchFamily="34" charset="-122"/>
                <a:ea typeface="微软雅黑" panose="020B0503020204020204" pitchFamily="34" charset="-122"/>
              </a:rPr>
              <a:t>频率</a:t>
            </a:r>
          </a:p>
        </p:txBody>
      </p:sp>
    </p:spTree>
    <p:extLst>
      <p:ext uri="{BB962C8B-B14F-4D97-AF65-F5344CB8AC3E}">
        <p14:creationId xmlns:p14="http://schemas.microsoft.com/office/powerpoint/2010/main" val="117600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33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ABBBC-8C7B-9B03-35E7-E7A99BCFFAB8}"/>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84EAE076-532F-E5FB-0A5D-3DF68EF5DEA2}"/>
              </a:ext>
            </a:extLst>
          </p:cNvPr>
          <p:cNvSpPr>
            <a:spLocks noGrp="1"/>
          </p:cNvSpPr>
          <p:nvPr>
            <p:ph type="title"/>
          </p:nvPr>
        </p:nvSpPr>
        <p:spPr/>
        <p:txBody>
          <a:bodyPr/>
          <a:lstStyle/>
          <a:p>
            <a:r>
              <a:rPr lang="zh-CN" altLang="en-US" dirty="0"/>
              <a:t>频域空间一维函数训练过程</a:t>
            </a:r>
          </a:p>
        </p:txBody>
      </p:sp>
      <p:sp>
        <p:nvSpPr>
          <p:cNvPr id="5" name="文本框 4">
            <a:extLst>
              <a:ext uri="{FF2B5EF4-FFF2-40B4-BE49-F238E27FC236}">
                <a16:creationId xmlns:a16="http://schemas.microsoft.com/office/drawing/2014/main" id="{03BEE74F-7273-16B6-6DC8-98B26629F7B1}"/>
              </a:ext>
            </a:extLst>
          </p:cNvPr>
          <p:cNvSpPr txBox="1"/>
          <p:nvPr/>
        </p:nvSpPr>
        <p:spPr>
          <a:xfrm>
            <a:off x="126998" y="6351998"/>
            <a:ext cx="10665179" cy="376834"/>
          </a:xfrm>
          <a:prstGeom prst="rect">
            <a:avLst/>
          </a:prstGeom>
          <a:noFill/>
        </p:spPr>
        <p:txBody>
          <a:bodyPr wrap="square" rtlCol="0">
            <a:spAutoFit/>
          </a:bodyPr>
          <a:lstStyle/>
          <a:p>
            <a:pPr algn="l">
              <a:lnSpc>
                <a:spcPct val="150000"/>
              </a:lnSpc>
            </a:pPr>
            <a:r>
              <a:rPr lang="en-US" altLang="zh-CN"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 Xu Z Q J, Zhang Y, Xiao Y. Training behavior of deep neural network in frequency domain</a:t>
            </a:r>
            <a:endPar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文本框 5">
            <a:extLst>
              <a:ext uri="{FF2B5EF4-FFF2-40B4-BE49-F238E27FC236}">
                <a16:creationId xmlns:a16="http://schemas.microsoft.com/office/drawing/2014/main" id="{B6C32F4A-D8F6-2DC0-12C6-608976024F05}"/>
              </a:ext>
            </a:extLst>
          </p:cNvPr>
          <p:cNvSpPr txBox="1"/>
          <p:nvPr/>
        </p:nvSpPr>
        <p:spPr>
          <a:xfrm>
            <a:off x="381242" y="2756435"/>
            <a:ext cx="2954655" cy="1200329"/>
          </a:xfrm>
          <a:prstGeom prst="rect">
            <a:avLst/>
          </a:prstGeom>
          <a:noFill/>
        </p:spPr>
        <p:txBody>
          <a:bodyPr wrap="none" rtlCol="0">
            <a:spAutoFit/>
          </a:bodyPr>
          <a:lstStyle/>
          <a:p>
            <a:pPr algn="l"/>
            <a:r>
              <a:rPr lang="zh-CN" altLang="en-US" sz="2400" dirty="0">
                <a:solidFill>
                  <a:srgbClr val="FE0303"/>
                </a:solidFill>
                <a:latin typeface="微软雅黑" panose="020B0503020204020204" pitchFamily="34" charset="-122"/>
                <a:ea typeface="微软雅黑" panose="020B0503020204020204" pitchFamily="34" charset="-122"/>
              </a:rPr>
              <a:t>红色：目标函数</a:t>
            </a:r>
            <a:endParaRPr lang="en-US" altLang="zh-CN" sz="2400" dirty="0">
              <a:solidFill>
                <a:srgbClr val="FE0303"/>
              </a:solidFill>
              <a:latin typeface="微软雅黑" panose="020B0503020204020204" pitchFamily="34" charset="-122"/>
              <a:ea typeface="微软雅黑" panose="020B0503020204020204" pitchFamily="34" charset="-122"/>
            </a:endParaRPr>
          </a:p>
          <a:p>
            <a:pPr algn="l"/>
            <a:endParaRPr lang="en-US" altLang="zh-CN" sz="2400" dirty="0">
              <a:latin typeface="微软雅黑" panose="020B0503020204020204" pitchFamily="34" charset="-122"/>
              <a:ea typeface="微软雅黑" panose="020B0503020204020204" pitchFamily="34" charset="-122"/>
            </a:endParaRPr>
          </a:p>
          <a:p>
            <a:pPr algn="l"/>
            <a:r>
              <a:rPr lang="zh-CN" altLang="en-US" sz="2400" dirty="0">
                <a:solidFill>
                  <a:srgbClr val="4845D2"/>
                </a:solidFill>
                <a:latin typeface="微软雅黑" panose="020B0503020204020204" pitchFamily="34" charset="-122"/>
                <a:ea typeface="微软雅黑" panose="020B0503020204020204" pitchFamily="34" charset="-122"/>
              </a:rPr>
              <a:t>蓝色：神经网络输出</a:t>
            </a:r>
          </a:p>
        </p:txBody>
      </p:sp>
      <p:pic>
        <p:nvPicPr>
          <p:cNvPr id="9" name="animation">
            <a:hlinkClick r:id="" action="ppaction://media"/>
            <a:extLst>
              <a:ext uri="{FF2B5EF4-FFF2-40B4-BE49-F238E27FC236}">
                <a16:creationId xmlns:a16="http://schemas.microsoft.com/office/drawing/2014/main" id="{A0B81F16-BE97-A7F7-177F-95A764B7290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601378" y="900012"/>
            <a:ext cx="7590622" cy="5057976"/>
          </a:xfrm>
          <a:prstGeom prst="rect">
            <a:avLst/>
          </a:prstGeom>
        </p:spPr>
      </p:pic>
      <p:sp>
        <p:nvSpPr>
          <p:cNvPr id="10" name="文本框 9">
            <a:extLst>
              <a:ext uri="{FF2B5EF4-FFF2-40B4-BE49-F238E27FC236}">
                <a16:creationId xmlns:a16="http://schemas.microsoft.com/office/drawing/2014/main" id="{F17E09E5-51B9-B289-8BE8-5EE62088599A}"/>
              </a:ext>
            </a:extLst>
          </p:cNvPr>
          <p:cNvSpPr txBox="1"/>
          <p:nvPr/>
        </p:nvSpPr>
        <p:spPr>
          <a:xfrm>
            <a:off x="2618125" y="900012"/>
            <a:ext cx="6955750" cy="461665"/>
          </a:xfrm>
          <a:prstGeom prst="rect">
            <a:avLst/>
          </a:prstGeom>
          <a:noFill/>
        </p:spPr>
        <p:txBody>
          <a:bodyPr wrap="none" rtlCol="0">
            <a:spAutoFit/>
          </a:bodyPr>
          <a:lstStyle/>
          <a:p>
            <a:pPr algn="l"/>
            <a:r>
              <a:rPr lang="zh-CN" altLang="en-US" sz="2400" dirty="0">
                <a:solidFill>
                  <a:schemeClr val="tx2"/>
                </a:solidFill>
                <a:latin typeface="微软雅黑" panose="020B0503020204020204" pitchFamily="34" charset="-122"/>
                <a:ea typeface="微软雅黑" panose="020B0503020204020204" pitchFamily="34" charset="-122"/>
              </a:rPr>
              <a:t>频率原则：神经网络按照从低频至高频的顺序拟合</a:t>
            </a:r>
          </a:p>
        </p:txBody>
      </p:sp>
      <p:sp>
        <p:nvSpPr>
          <p:cNvPr id="11" name="文本框 10">
            <a:extLst>
              <a:ext uri="{FF2B5EF4-FFF2-40B4-BE49-F238E27FC236}">
                <a16:creationId xmlns:a16="http://schemas.microsoft.com/office/drawing/2014/main" id="{36751EB1-9F1B-4B4A-461D-F3C314F26E49}"/>
              </a:ext>
            </a:extLst>
          </p:cNvPr>
          <p:cNvSpPr txBox="1"/>
          <p:nvPr/>
        </p:nvSpPr>
        <p:spPr>
          <a:xfrm>
            <a:off x="4201268" y="3125766"/>
            <a:ext cx="800219" cy="461665"/>
          </a:xfrm>
          <a:prstGeom prst="rect">
            <a:avLst/>
          </a:prstGeom>
          <a:noFill/>
        </p:spPr>
        <p:txBody>
          <a:bodyPr wrap="none" rtlCol="0">
            <a:spAutoFit/>
          </a:bodyPr>
          <a:lstStyle/>
          <a:p>
            <a:pPr algn="l"/>
            <a:r>
              <a:rPr lang="zh-CN" altLang="en-US" sz="2400" b="1" dirty="0">
                <a:solidFill>
                  <a:schemeClr val="tx2"/>
                </a:solidFill>
                <a:latin typeface="微软雅黑" panose="020B0503020204020204" pitchFamily="34" charset="-122"/>
                <a:ea typeface="微软雅黑" panose="020B0503020204020204" pitchFamily="34" charset="-122"/>
              </a:rPr>
              <a:t>振幅</a:t>
            </a:r>
          </a:p>
        </p:txBody>
      </p:sp>
      <p:sp>
        <p:nvSpPr>
          <p:cNvPr id="12" name="文本框 11">
            <a:extLst>
              <a:ext uri="{FF2B5EF4-FFF2-40B4-BE49-F238E27FC236}">
                <a16:creationId xmlns:a16="http://schemas.microsoft.com/office/drawing/2014/main" id="{51303871-C96E-70A8-1056-FBB655E9A23D}"/>
              </a:ext>
            </a:extLst>
          </p:cNvPr>
          <p:cNvSpPr txBox="1"/>
          <p:nvPr/>
        </p:nvSpPr>
        <p:spPr>
          <a:xfrm>
            <a:off x="7996579" y="5727155"/>
            <a:ext cx="800219" cy="461665"/>
          </a:xfrm>
          <a:prstGeom prst="rect">
            <a:avLst/>
          </a:prstGeom>
          <a:noFill/>
        </p:spPr>
        <p:txBody>
          <a:bodyPr wrap="none" rtlCol="0">
            <a:spAutoFit/>
          </a:bodyPr>
          <a:lstStyle/>
          <a:p>
            <a:pPr algn="l"/>
            <a:r>
              <a:rPr lang="zh-CN" altLang="en-US" sz="2400" b="1" dirty="0">
                <a:solidFill>
                  <a:schemeClr val="tx2"/>
                </a:solidFill>
                <a:latin typeface="微软雅黑" panose="020B0503020204020204" pitchFamily="34" charset="-122"/>
                <a:ea typeface="微软雅黑" panose="020B0503020204020204" pitchFamily="34" charset="-122"/>
              </a:rPr>
              <a:t>频率</a:t>
            </a:r>
          </a:p>
        </p:txBody>
      </p:sp>
      <p:sp>
        <p:nvSpPr>
          <p:cNvPr id="2" name="文本框 1">
            <a:extLst>
              <a:ext uri="{FF2B5EF4-FFF2-40B4-BE49-F238E27FC236}">
                <a16:creationId xmlns:a16="http://schemas.microsoft.com/office/drawing/2014/main" id="{1126D0AA-CFA6-60A5-6C6E-D3D089E662CB}"/>
              </a:ext>
            </a:extLst>
          </p:cNvPr>
          <p:cNvSpPr txBox="1"/>
          <p:nvPr/>
        </p:nvSpPr>
        <p:spPr>
          <a:xfrm>
            <a:off x="381242" y="5611739"/>
            <a:ext cx="6878818" cy="461665"/>
          </a:xfrm>
          <a:prstGeom prst="rect">
            <a:avLst/>
          </a:prstGeom>
          <a:noFill/>
        </p:spPr>
        <p:txBody>
          <a:bodyPr wrap="square" rtlCol="0">
            <a:spAutoFit/>
          </a:bodyPr>
          <a:lstStyle/>
          <a:p>
            <a:pPr algn="l"/>
            <a:r>
              <a:rPr lang="en-US" altLang="zh-CN" sz="2400" b="1" dirty="0">
                <a:solidFill>
                  <a:schemeClr val="tx2"/>
                </a:solidFill>
              </a:rPr>
              <a:t>Q: </a:t>
            </a:r>
            <a:r>
              <a:rPr lang="zh-CN" altLang="en-US" sz="2400" b="1" dirty="0">
                <a:solidFill>
                  <a:schemeClr val="tx2"/>
                </a:solidFill>
              </a:rPr>
              <a:t>影响拟合顺序的频率还是振幅？怎么设计实验？</a:t>
            </a:r>
          </a:p>
        </p:txBody>
      </p:sp>
      <p:sp>
        <p:nvSpPr>
          <p:cNvPr id="4" name="文本框 3">
            <a:extLst>
              <a:ext uri="{FF2B5EF4-FFF2-40B4-BE49-F238E27FC236}">
                <a16:creationId xmlns:a16="http://schemas.microsoft.com/office/drawing/2014/main" id="{75E1FDEE-55AD-ACA6-3F1D-9125F7BDF981}"/>
              </a:ext>
            </a:extLst>
          </p:cNvPr>
          <p:cNvSpPr txBox="1"/>
          <p:nvPr/>
        </p:nvSpPr>
        <p:spPr>
          <a:xfrm>
            <a:off x="381242" y="4781208"/>
            <a:ext cx="3379451" cy="461665"/>
          </a:xfrm>
          <a:prstGeom prst="rect">
            <a:avLst/>
          </a:prstGeom>
          <a:noFill/>
        </p:spPr>
        <p:txBody>
          <a:bodyPr wrap="none" rtlCol="0">
            <a:spAutoFit/>
          </a:bodyPr>
          <a:lstStyle/>
          <a:p>
            <a:pPr algn="l"/>
            <a:r>
              <a:rPr lang="en-US" altLang="zh-CN" sz="2400" b="1" dirty="0">
                <a:solidFill>
                  <a:schemeClr val="tx2"/>
                </a:solidFill>
              </a:rPr>
              <a:t>Q: </a:t>
            </a:r>
            <a:r>
              <a:rPr lang="zh-CN" altLang="en-US" sz="2400" b="1" dirty="0">
                <a:solidFill>
                  <a:schemeClr val="tx2"/>
                </a:solidFill>
              </a:rPr>
              <a:t>能否证明频率原则？</a:t>
            </a:r>
          </a:p>
        </p:txBody>
      </p:sp>
    </p:spTree>
    <p:extLst>
      <p:ext uri="{BB962C8B-B14F-4D97-AF65-F5344CB8AC3E}">
        <p14:creationId xmlns:p14="http://schemas.microsoft.com/office/powerpoint/2010/main" val="369824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334"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9"/>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9"/>
                                        </p:tgtEl>
                                      </p:cBhvr>
                                    </p:cmd>
                                  </p:childTnLst>
                                </p:cTn>
                              </p:par>
                            </p:childTnLst>
                          </p:cTn>
                        </p:par>
                      </p:childTnLst>
                    </p:cTn>
                  </p:par>
                </p:childTnLst>
              </p:cTn>
              <p:nextCondLst>
                <p:cond evt="onClick" delay="0">
                  <p:tgtEl>
                    <p:spTgt spid="9"/>
                  </p:tgtEl>
                </p:cond>
              </p:nextCondLst>
            </p:seq>
            <p:video>
              <p:cMediaNode vol="80000">
                <p:cTn id="20" fill="hold" display="0">
                  <p:stCondLst>
                    <p:cond delay="indefinite"/>
                  </p:stCondLst>
                </p:cTn>
                <p:tgtEl>
                  <p:spTgt spid="9"/>
                </p:tgtEl>
              </p:cMediaNode>
            </p:video>
          </p:childTnLst>
        </p:cTn>
      </p:par>
    </p:tnLst>
    <p:bldLst>
      <p:bldP spid="2"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F79ED5-EDA1-44E6-3CD5-282019862634}"/>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882F557F-05AD-AC70-C65A-C8688992C03B}"/>
              </a:ext>
            </a:extLst>
          </p:cNvPr>
          <p:cNvSpPr>
            <a:spLocks noGrp="1"/>
          </p:cNvSpPr>
          <p:nvPr>
            <p:ph type="title"/>
          </p:nvPr>
        </p:nvSpPr>
        <p:spPr/>
        <p:txBody>
          <a:bodyPr/>
          <a:lstStyle/>
          <a:p>
            <a:r>
              <a:rPr lang="zh-CN" altLang="en-US" dirty="0"/>
              <a:t>控制变量：控制不同频率的振幅</a:t>
            </a:r>
          </a:p>
        </p:txBody>
      </p:sp>
      <p:sp>
        <p:nvSpPr>
          <p:cNvPr id="5" name="文本框 4">
            <a:extLst>
              <a:ext uri="{FF2B5EF4-FFF2-40B4-BE49-F238E27FC236}">
                <a16:creationId xmlns:a16="http://schemas.microsoft.com/office/drawing/2014/main" id="{595305FA-6BBD-F6EB-7B4C-337AB4EDAF09}"/>
              </a:ext>
            </a:extLst>
          </p:cNvPr>
          <p:cNvSpPr txBox="1"/>
          <p:nvPr/>
        </p:nvSpPr>
        <p:spPr>
          <a:xfrm>
            <a:off x="126998" y="6351998"/>
            <a:ext cx="10665179" cy="376834"/>
          </a:xfrm>
          <a:prstGeom prst="rect">
            <a:avLst/>
          </a:prstGeom>
          <a:noFill/>
        </p:spPr>
        <p:txBody>
          <a:bodyPr wrap="square" rtlCol="0">
            <a:spAutoFit/>
          </a:bodyPr>
          <a:lstStyle/>
          <a:p>
            <a:pPr algn="l">
              <a:lnSpc>
                <a:spcPct val="150000"/>
              </a:lnSpc>
            </a:pPr>
            <a:r>
              <a:rPr lang="en-US" altLang="zh-CN"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 Xu Z Q J, Zhang Y, Luo T, et al. Frequency principle: Fourier analysis sheds light on deep neural networks</a:t>
            </a:r>
            <a:endPar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标题 1">
            <a:extLst>
              <a:ext uri="{FF2B5EF4-FFF2-40B4-BE49-F238E27FC236}">
                <a16:creationId xmlns:a16="http://schemas.microsoft.com/office/drawing/2014/main" id="{08004308-A00D-08B8-729C-5F7A0E61CC16}"/>
              </a:ext>
            </a:extLst>
          </p:cNvPr>
          <p:cNvSpPr txBox="1">
            <a:spLocks/>
          </p:cNvSpPr>
          <p:nvPr/>
        </p:nvSpPr>
        <p:spPr>
          <a:xfrm>
            <a:off x="3884595" y="906583"/>
            <a:ext cx="4076299" cy="584030"/>
          </a:xfrm>
          <a:prstGeom prst="rect">
            <a:avLst/>
          </a:prstGeom>
          <a:ln>
            <a:noFill/>
          </a:ln>
        </p:spPr>
        <p:txBody>
          <a:bodyPr vert="horz" lIns="0" tIns="0" rIns="0" bIns="0" rtlCol="0" anchor="b" anchorCtr="0">
            <a:noAutofit/>
          </a:bodyPr>
          <a:lst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pPr marL="0" marR="0" lvl="0" indent="0" algn="ctr" defTabSz="1219203" rtl="0" eaLnBrk="1" fontAlgn="auto" latinLnBrk="0" hangingPunct="1">
              <a:lnSpc>
                <a:spcPct val="100000"/>
              </a:lnSpc>
              <a:spcBef>
                <a:spcPct val="0"/>
              </a:spcBef>
              <a:spcAft>
                <a:spcPts val="0"/>
              </a:spcAft>
              <a:buClrTx/>
              <a:buSzTx/>
              <a:buFontTx/>
              <a:buNone/>
              <a:tabLst/>
              <a:defRPr/>
            </a:pPr>
            <a:r>
              <a:rPr kumimoji="0" lang="zh-CN" altLang="en-US" sz="34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j-cs"/>
              </a:rPr>
              <a:t>振幅相同</a:t>
            </a:r>
            <a:endParaRPr kumimoji="0" lang="en-US" sz="34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j-cs"/>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413C0FC-3BC2-9591-6612-300494E42F56}"/>
                  </a:ext>
                </a:extLst>
              </p:cNvPr>
              <p:cNvSpPr txBox="1"/>
              <p:nvPr/>
            </p:nvSpPr>
            <p:spPr>
              <a:xfrm>
                <a:off x="4379917" y="5551307"/>
                <a:ext cx="3085653" cy="400110"/>
              </a:xfrm>
              <a:prstGeom prst="rect">
                <a:avLst/>
              </a:prstGeom>
              <a:noFill/>
            </p:spPr>
            <p:txBody>
              <a:bodyPr wrap="none" lIns="0" tIns="0" rIns="0" bIns="0"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𝑓</m:t>
                      </m:r>
                      <m:d>
                        <m:dPr>
                          <m:ctrlPr>
                            <a:rPr kumimoji="0" lang="en-US" altLang="zh-CN"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altLang="zh-CN"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𝑥</m:t>
                          </m:r>
                        </m:e>
                      </m:d>
                      <m:r>
                        <a:rPr kumimoji="0" lang="en-US" altLang="zh-CN"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func>
                        <m:funcPr>
                          <m:ctrlPr>
                            <a:rPr kumimoji="0" lang="en-US" altLang="zh-CN"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uncPr>
                        <m:fName>
                          <m:r>
                            <m:rPr>
                              <m:sty m:val="p"/>
                            </m:rPr>
                            <a:rPr kumimoji="0" lang="en-US" altLang="zh-CN" sz="26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sin</m:t>
                          </m:r>
                        </m:fName>
                        <m:e>
                          <m:r>
                            <a:rPr kumimoji="0" lang="en-US" altLang="zh-CN"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𝑥</m:t>
                          </m:r>
                        </m:e>
                      </m:func>
                      <m:r>
                        <a:rPr kumimoji="0" lang="en-US" altLang="zh-CN"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func>
                        <m:funcPr>
                          <m:ctrlPr>
                            <a:rPr kumimoji="0" lang="en-US" altLang="zh-CN"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uncPr>
                        <m:fName>
                          <m:r>
                            <m:rPr>
                              <m:sty m:val="p"/>
                            </m:rPr>
                            <a:rPr kumimoji="0" lang="en-US" altLang="zh-CN" sz="26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sin</m:t>
                          </m:r>
                        </m:fName>
                        <m:e>
                          <m:r>
                            <a:rPr kumimoji="0" lang="en-US" altLang="zh-CN"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5</m:t>
                          </m:r>
                          <m:r>
                            <a:rPr kumimoji="0" lang="en-US" altLang="zh-CN"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𝑥</m:t>
                          </m:r>
                        </m:e>
                      </m:func>
                    </m:oMath>
                  </m:oMathPara>
                </a14:m>
                <a:endParaRPr kumimoji="0" lang="zh-CN" altLang="en-US" sz="26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endParaRPr>
              </a:p>
            </p:txBody>
          </p:sp>
        </mc:Choice>
        <mc:Fallback xmlns="">
          <p:sp>
            <p:nvSpPr>
              <p:cNvPr id="6" name="文本框 5">
                <a:extLst>
                  <a:ext uri="{FF2B5EF4-FFF2-40B4-BE49-F238E27FC236}">
                    <a16:creationId xmlns:a16="http://schemas.microsoft.com/office/drawing/2014/main" id="{A413C0FC-3BC2-9591-6612-300494E42F56}"/>
                  </a:ext>
                </a:extLst>
              </p:cNvPr>
              <p:cNvSpPr txBox="1">
                <a:spLocks noRot="1" noChangeAspect="1" noMove="1" noResize="1" noEditPoints="1" noAdjustHandles="1" noChangeArrowheads="1" noChangeShapeType="1" noTextEdit="1"/>
              </p:cNvSpPr>
              <p:nvPr/>
            </p:nvSpPr>
            <p:spPr>
              <a:xfrm>
                <a:off x="4379917" y="5551307"/>
                <a:ext cx="3085653" cy="400110"/>
              </a:xfrm>
              <a:prstGeom prst="rect">
                <a:avLst/>
              </a:prstGeom>
              <a:blipFill>
                <a:blip r:embed="rId2"/>
                <a:stretch>
                  <a:fillRect/>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8F428D10-8CF3-750E-BCD1-E0449FB27090}"/>
              </a:ext>
            </a:extLst>
          </p:cNvPr>
          <p:cNvPicPr>
            <a:picLocks noChangeAspect="1"/>
          </p:cNvPicPr>
          <p:nvPr/>
        </p:nvPicPr>
        <p:blipFill>
          <a:blip r:embed="rId3"/>
          <a:stretch>
            <a:fillRect/>
          </a:stretch>
        </p:blipFill>
        <p:spPr>
          <a:xfrm>
            <a:off x="0" y="1772478"/>
            <a:ext cx="12192000" cy="3313044"/>
          </a:xfrm>
          <a:prstGeom prst="rect">
            <a:avLst/>
          </a:prstGeom>
        </p:spPr>
      </p:pic>
    </p:spTree>
    <p:extLst>
      <p:ext uri="{BB962C8B-B14F-4D97-AF65-F5344CB8AC3E}">
        <p14:creationId xmlns:p14="http://schemas.microsoft.com/office/powerpoint/2010/main" val="23367072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9F40D-976C-6098-43F7-E31E658AB11E}"/>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0B3FF4BF-4867-8A2F-4221-DD51F097FBF7}"/>
              </a:ext>
            </a:extLst>
          </p:cNvPr>
          <p:cNvSpPr>
            <a:spLocks noGrp="1"/>
          </p:cNvSpPr>
          <p:nvPr>
            <p:ph type="title"/>
          </p:nvPr>
        </p:nvSpPr>
        <p:spPr/>
        <p:txBody>
          <a:bodyPr/>
          <a:lstStyle/>
          <a:p>
            <a:r>
              <a:rPr lang="zh-CN" altLang="en-US" dirty="0"/>
              <a:t>控制变量：控制不同频率的振幅</a:t>
            </a:r>
          </a:p>
        </p:txBody>
      </p:sp>
      <p:sp>
        <p:nvSpPr>
          <p:cNvPr id="5" name="文本框 4">
            <a:extLst>
              <a:ext uri="{FF2B5EF4-FFF2-40B4-BE49-F238E27FC236}">
                <a16:creationId xmlns:a16="http://schemas.microsoft.com/office/drawing/2014/main" id="{B61BF257-A185-96C8-4854-227034A56C26}"/>
              </a:ext>
            </a:extLst>
          </p:cNvPr>
          <p:cNvSpPr txBox="1"/>
          <p:nvPr/>
        </p:nvSpPr>
        <p:spPr>
          <a:xfrm>
            <a:off x="126998" y="6351998"/>
            <a:ext cx="10665179" cy="376834"/>
          </a:xfrm>
          <a:prstGeom prst="rect">
            <a:avLst/>
          </a:prstGeom>
          <a:noFill/>
        </p:spPr>
        <p:txBody>
          <a:bodyPr wrap="square" rtlCol="0">
            <a:spAutoFit/>
          </a:bodyPr>
          <a:lstStyle/>
          <a:p>
            <a:pPr algn="l">
              <a:lnSpc>
                <a:spcPct val="150000"/>
              </a:lnSpc>
            </a:pPr>
            <a:r>
              <a:rPr lang="en-US" altLang="zh-CN"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 Xu Z Q J, Zhang Y, Luo T, et al. Frequency principle: Fourier analysis sheds light on deep neural networks</a:t>
            </a:r>
            <a:endPar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标题 1">
            <a:extLst>
              <a:ext uri="{FF2B5EF4-FFF2-40B4-BE49-F238E27FC236}">
                <a16:creationId xmlns:a16="http://schemas.microsoft.com/office/drawing/2014/main" id="{23AAFA4E-B2AA-78C4-65C2-C15C0B5BE3A5}"/>
              </a:ext>
            </a:extLst>
          </p:cNvPr>
          <p:cNvSpPr txBox="1">
            <a:spLocks/>
          </p:cNvSpPr>
          <p:nvPr/>
        </p:nvSpPr>
        <p:spPr>
          <a:xfrm>
            <a:off x="3884595" y="906583"/>
            <a:ext cx="4076299" cy="584030"/>
          </a:xfrm>
          <a:prstGeom prst="rect">
            <a:avLst/>
          </a:prstGeom>
          <a:ln>
            <a:noFill/>
          </a:ln>
        </p:spPr>
        <p:txBody>
          <a:bodyPr vert="horz" lIns="0" tIns="0" rIns="0" bIns="0" rtlCol="0" anchor="b" anchorCtr="0">
            <a:noAutofit/>
          </a:bodyPr>
          <a:lst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pPr marL="0" marR="0" lvl="0" indent="0" algn="ctr" defTabSz="1219203" rtl="0" eaLnBrk="1" fontAlgn="auto" latinLnBrk="0" hangingPunct="1">
              <a:lnSpc>
                <a:spcPct val="100000"/>
              </a:lnSpc>
              <a:spcBef>
                <a:spcPct val="0"/>
              </a:spcBef>
              <a:spcAft>
                <a:spcPts val="0"/>
              </a:spcAft>
              <a:buClrTx/>
              <a:buSzTx/>
              <a:buFontTx/>
              <a:buNone/>
              <a:tabLst/>
              <a:defRPr/>
            </a:pPr>
            <a:r>
              <a:rPr kumimoji="0" lang="zh-CN" altLang="en-US" sz="34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j-cs"/>
              </a:rPr>
              <a:t>振幅相同</a:t>
            </a:r>
            <a:endParaRPr kumimoji="0" lang="en-US" sz="34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j-cs"/>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EDE1BCA-12BF-CB1F-3BA9-7FE7F4D9F8F2}"/>
                  </a:ext>
                </a:extLst>
              </p:cNvPr>
              <p:cNvSpPr txBox="1"/>
              <p:nvPr/>
            </p:nvSpPr>
            <p:spPr>
              <a:xfrm>
                <a:off x="1462323" y="5660615"/>
                <a:ext cx="4331892" cy="400110"/>
              </a:xfrm>
              <a:prstGeom prst="rect">
                <a:avLst/>
              </a:prstGeom>
              <a:noFill/>
            </p:spPr>
            <p:txBody>
              <a:bodyPr wrap="none" lIns="0" tIns="0" rIns="0" bIns="0"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𝑓</m:t>
                      </m:r>
                      <m:d>
                        <m:dPr>
                          <m:ctrlPr>
                            <a:rPr kumimoji="0" lang="en-US" altLang="zh-CN"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altLang="zh-CN"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𝑥</m:t>
                          </m:r>
                        </m:e>
                      </m:d>
                      <m:r>
                        <a:rPr kumimoji="0" lang="en-US" altLang="zh-CN"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func>
                        <m:funcPr>
                          <m:ctrlPr>
                            <a:rPr kumimoji="0" lang="en-US" altLang="zh-CN"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uncPr>
                        <m:fName>
                          <m:r>
                            <m:rPr>
                              <m:sty m:val="p"/>
                            </m:rPr>
                            <a:rPr kumimoji="0" lang="en-US" altLang="zh-CN" sz="26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sin</m:t>
                          </m:r>
                        </m:fName>
                        <m:e>
                          <m:r>
                            <a:rPr kumimoji="0" lang="en-US" altLang="zh-CN"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𝑥</m:t>
                          </m:r>
                        </m:e>
                      </m:func>
                      <m:r>
                        <a:rPr kumimoji="0" lang="en-US" altLang="zh-CN"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func>
                        <m:funcPr>
                          <m:ctrlPr>
                            <a:rPr kumimoji="0" lang="en-US" altLang="zh-CN"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uncPr>
                        <m:fName>
                          <m:r>
                            <m:rPr>
                              <m:sty m:val="p"/>
                            </m:rPr>
                            <a:rPr kumimoji="0" lang="en-US" altLang="zh-CN" sz="26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sin</m:t>
                          </m:r>
                        </m:fName>
                        <m:e>
                          <m:r>
                            <a:rPr kumimoji="0" lang="en-US" altLang="zh-CN"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altLang="zh-CN"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𝑥</m:t>
                          </m:r>
                        </m:e>
                      </m:func>
                      <m:r>
                        <a:rPr kumimoji="0" lang="en-US" altLang="zh-CN"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func>
                        <m:funcPr>
                          <m:ctrlPr>
                            <a:rPr kumimoji="0" lang="en-US" altLang="zh-CN"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uncPr>
                        <m:fName>
                          <m:r>
                            <m:rPr>
                              <m:sty m:val="p"/>
                            </m:rPr>
                            <a:rPr kumimoji="0" lang="en-US" altLang="zh-CN" sz="26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sin</m:t>
                          </m:r>
                        </m:fName>
                        <m:e>
                          <m:r>
                            <a:rPr kumimoji="0" lang="en-US" altLang="zh-CN"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5</m:t>
                          </m:r>
                          <m:r>
                            <a:rPr kumimoji="0" lang="en-US" altLang="zh-CN"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𝑥</m:t>
                          </m:r>
                        </m:e>
                      </m:func>
                    </m:oMath>
                  </m:oMathPara>
                </a14:m>
                <a:endParaRPr kumimoji="0" lang="zh-CN" altLang="en-US" sz="26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endParaRPr>
              </a:p>
            </p:txBody>
          </p:sp>
        </mc:Choice>
        <mc:Fallback xmlns="">
          <p:sp>
            <p:nvSpPr>
              <p:cNvPr id="6" name="文本框 5">
                <a:extLst>
                  <a:ext uri="{FF2B5EF4-FFF2-40B4-BE49-F238E27FC236}">
                    <a16:creationId xmlns:a16="http://schemas.microsoft.com/office/drawing/2014/main" id="{BEDE1BCA-12BF-CB1F-3BA9-7FE7F4D9F8F2}"/>
                  </a:ext>
                </a:extLst>
              </p:cNvPr>
              <p:cNvSpPr txBox="1">
                <a:spLocks noRot="1" noChangeAspect="1" noMove="1" noResize="1" noEditPoints="1" noAdjustHandles="1" noChangeArrowheads="1" noChangeShapeType="1" noTextEdit="1"/>
              </p:cNvSpPr>
              <p:nvPr/>
            </p:nvSpPr>
            <p:spPr>
              <a:xfrm>
                <a:off x="1462323" y="5660615"/>
                <a:ext cx="4331892" cy="400110"/>
              </a:xfrm>
              <a:prstGeom prst="rect">
                <a:avLst/>
              </a:prstGeom>
              <a:blipFill>
                <a:blip r:embed="rId2"/>
                <a:stretch>
                  <a:fillRect/>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D8BFAB92-F785-81C8-1B37-00A21C48B7D8}"/>
              </a:ext>
            </a:extLst>
          </p:cNvPr>
          <p:cNvPicPr>
            <a:picLocks noChangeAspect="1"/>
          </p:cNvPicPr>
          <p:nvPr/>
        </p:nvPicPr>
        <p:blipFill>
          <a:blip r:embed="rId3"/>
          <a:stretch>
            <a:fillRect/>
          </a:stretch>
        </p:blipFill>
        <p:spPr>
          <a:xfrm>
            <a:off x="6477821" y="5656134"/>
            <a:ext cx="3529013" cy="483584"/>
          </a:xfrm>
          <a:prstGeom prst="rect">
            <a:avLst/>
          </a:prstGeom>
        </p:spPr>
      </p:pic>
      <p:pic>
        <p:nvPicPr>
          <p:cNvPr id="8" name="图片 7">
            <a:extLst>
              <a:ext uri="{FF2B5EF4-FFF2-40B4-BE49-F238E27FC236}">
                <a16:creationId xmlns:a16="http://schemas.microsoft.com/office/drawing/2014/main" id="{0B4B7550-0591-ECAB-F0F2-127C05B797D1}"/>
              </a:ext>
            </a:extLst>
          </p:cNvPr>
          <p:cNvPicPr>
            <a:picLocks noChangeAspect="1"/>
          </p:cNvPicPr>
          <p:nvPr/>
        </p:nvPicPr>
        <p:blipFill>
          <a:blip r:embed="rId4"/>
          <a:stretch>
            <a:fillRect/>
          </a:stretch>
        </p:blipFill>
        <p:spPr>
          <a:xfrm>
            <a:off x="1100666" y="1765347"/>
            <a:ext cx="9990667" cy="3894055"/>
          </a:xfrm>
          <a:prstGeom prst="rect">
            <a:avLst/>
          </a:prstGeom>
        </p:spPr>
      </p:pic>
    </p:spTree>
    <p:extLst>
      <p:ext uri="{BB962C8B-B14F-4D97-AF65-F5344CB8AC3E}">
        <p14:creationId xmlns:p14="http://schemas.microsoft.com/office/powerpoint/2010/main" val="11714393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1C3696-91B9-31F2-67CF-D9F6B4002DE4}"/>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DC7381F5-EB66-695D-560A-B3D546980644}"/>
              </a:ext>
            </a:extLst>
          </p:cNvPr>
          <p:cNvSpPr>
            <a:spLocks noGrp="1"/>
          </p:cNvSpPr>
          <p:nvPr>
            <p:ph type="title"/>
          </p:nvPr>
        </p:nvSpPr>
        <p:spPr/>
        <p:txBody>
          <a:bodyPr/>
          <a:lstStyle/>
          <a:p>
            <a:r>
              <a:rPr lang="en-US" altLang="zh-CN" dirty="0"/>
              <a:t>2D </a:t>
            </a:r>
            <a:r>
              <a:rPr lang="zh-CN" altLang="en-US" dirty="0"/>
              <a:t>图片拟合</a:t>
            </a:r>
          </a:p>
        </p:txBody>
      </p:sp>
      <p:pic>
        <p:nvPicPr>
          <p:cNvPr id="4" name="图片 3">
            <a:extLst>
              <a:ext uri="{FF2B5EF4-FFF2-40B4-BE49-F238E27FC236}">
                <a16:creationId xmlns:a16="http://schemas.microsoft.com/office/drawing/2014/main" id="{0750E77F-BAB2-6EB7-CAE1-4DBD9A3CDA8C}"/>
              </a:ext>
            </a:extLst>
          </p:cNvPr>
          <p:cNvPicPr>
            <a:picLocks noChangeAspect="1"/>
          </p:cNvPicPr>
          <p:nvPr/>
        </p:nvPicPr>
        <p:blipFill>
          <a:blip r:embed="rId2"/>
          <a:stretch>
            <a:fillRect/>
          </a:stretch>
        </p:blipFill>
        <p:spPr>
          <a:xfrm>
            <a:off x="2676997" y="829158"/>
            <a:ext cx="6838006" cy="2599842"/>
          </a:xfrm>
          <a:prstGeom prst="rect">
            <a:avLst/>
          </a:prstGeom>
        </p:spPr>
      </p:pic>
      <p:pic>
        <p:nvPicPr>
          <p:cNvPr id="6" name="图片 5">
            <a:extLst>
              <a:ext uri="{FF2B5EF4-FFF2-40B4-BE49-F238E27FC236}">
                <a16:creationId xmlns:a16="http://schemas.microsoft.com/office/drawing/2014/main" id="{D9B410FA-9BA9-5E01-4BF4-980582C8A9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97673" y="3417268"/>
            <a:ext cx="9596653" cy="2946462"/>
          </a:xfrm>
          <a:prstGeom prst="rect">
            <a:avLst/>
          </a:prstGeom>
        </p:spPr>
      </p:pic>
    </p:spTree>
    <p:extLst>
      <p:ext uri="{BB962C8B-B14F-4D97-AF65-F5344CB8AC3E}">
        <p14:creationId xmlns:p14="http://schemas.microsoft.com/office/powerpoint/2010/main" val="2049185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CDAC7-47E2-D6B3-7AE8-BF3C9F9E0F8D}"/>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7AA747D9-341A-91B5-2759-55505114D261}"/>
              </a:ext>
            </a:extLst>
          </p:cNvPr>
          <p:cNvSpPr txBox="1"/>
          <p:nvPr/>
        </p:nvSpPr>
        <p:spPr>
          <a:xfrm>
            <a:off x="0" y="2782669"/>
            <a:ext cx="12192000" cy="1077218"/>
          </a:xfrm>
          <a:prstGeom prst="rect">
            <a:avLst/>
          </a:prstGeom>
          <a:noFill/>
        </p:spPr>
        <p:txBody>
          <a:bodyPr wrap="square" rtlCol="0">
            <a:spAutoFit/>
          </a:bodyPr>
          <a:lstStyle/>
          <a:p>
            <a:pPr algn="ctr"/>
            <a:r>
              <a:rPr lang="zh-CN" altLang="en-US" sz="3200" b="1" dirty="0">
                <a:solidFill>
                  <a:srgbClr val="FF0000"/>
                </a:solidFill>
                <a:latin typeface="微软雅黑" panose="020B0503020204020204" pitchFamily="34" charset="-122"/>
                <a:ea typeface="微软雅黑" panose="020B0503020204020204" pitchFamily="34" charset="-122"/>
              </a:rPr>
              <a:t>频率原则</a:t>
            </a:r>
            <a:r>
              <a:rPr lang="en-US" altLang="zh-CN" sz="3200" b="1" dirty="0">
                <a:solidFill>
                  <a:schemeClr val="tx2"/>
                </a:solidFill>
                <a:latin typeface="微软雅黑" panose="020B0503020204020204" pitchFamily="34" charset="-122"/>
                <a:ea typeface="微软雅黑" panose="020B0503020204020204" pitchFamily="34" charset="-122"/>
              </a:rPr>
              <a:t>: </a:t>
            </a:r>
            <a:r>
              <a:rPr lang="zh-CN" altLang="en-US" sz="3200" b="1" dirty="0">
                <a:solidFill>
                  <a:schemeClr val="tx2"/>
                </a:solidFill>
                <a:latin typeface="微软雅黑" panose="020B0503020204020204" pitchFamily="34" charset="-122"/>
                <a:ea typeface="微软雅黑" panose="020B0503020204020204" pitchFamily="34" charset="-122"/>
              </a:rPr>
              <a:t>神经网络常常会以从</a:t>
            </a:r>
            <a:r>
              <a:rPr lang="zh-CN" altLang="en-US" sz="3200" b="1" dirty="0">
                <a:solidFill>
                  <a:srgbClr val="FF0000"/>
                </a:solidFill>
                <a:latin typeface="微软雅黑" panose="020B0503020204020204" pitchFamily="34" charset="-122"/>
                <a:ea typeface="微软雅黑" panose="020B0503020204020204" pitchFamily="34" charset="-122"/>
              </a:rPr>
              <a:t>低频到高频</a:t>
            </a:r>
            <a:r>
              <a:rPr lang="zh-CN" altLang="en-US" sz="3200" b="1" dirty="0">
                <a:solidFill>
                  <a:schemeClr val="tx2"/>
                </a:solidFill>
                <a:latin typeface="微软雅黑" panose="020B0503020204020204" pitchFamily="34" charset="-122"/>
                <a:ea typeface="微软雅黑" panose="020B0503020204020204" pitchFamily="34" charset="-122"/>
              </a:rPr>
              <a:t>的顺序拟合训练数据。</a:t>
            </a:r>
          </a:p>
          <a:p>
            <a:pPr algn="ctr"/>
            <a:endParaRPr lang="zh-CN" altLang="en-US" sz="3200" b="1" dirty="0">
              <a:solidFill>
                <a:schemeClr val="tx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50273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4DC41A-B461-BAAE-951E-9B616900C66C}"/>
              </a:ext>
            </a:extLst>
          </p:cNvPr>
          <p:cNvSpPr>
            <a:spLocks noGrp="1"/>
          </p:cNvSpPr>
          <p:nvPr>
            <p:ph type="title"/>
          </p:nvPr>
        </p:nvSpPr>
        <p:spPr/>
        <p:txBody>
          <a:bodyPr/>
          <a:lstStyle/>
          <a:p>
            <a:r>
              <a:rPr lang="zh-CN" altLang="en-US" dirty="0"/>
              <a:t>选择哪种解？</a:t>
            </a:r>
          </a:p>
        </p:txBody>
      </p:sp>
      <p:pic>
        <p:nvPicPr>
          <p:cNvPr id="4" name="图片 3">
            <a:extLst>
              <a:ext uri="{FF2B5EF4-FFF2-40B4-BE49-F238E27FC236}">
                <a16:creationId xmlns:a16="http://schemas.microsoft.com/office/drawing/2014/main" id="{0F5AF60B-C529-7ACD-E330-30E84EAC9C19}"/>
              </a:ext>
            </a:extLst>
          </p:cNvPr>
          <p:cNvPicPr>
            <a:picLocks noChangeAspect="1"/>
          </p:cNvPicPr>
          <p:nvPr/>
        </p:nvPicPr>
        <p:blipFill>
          <a:blip r:embed="rId2">
            <a:extLst>
              <a:ext uri="{28A0092B-C50C-407E-A947-70E740481C1C}">
                <a14:useLocalDpi xmlns:a14="http://schemas.microsoft.com/office/drawing/2010/main" val="0"/>
              </a:ext>
            </a:extLst>
          </a:blip>
          <a:srcRect b="27852"/>
          <a:stretch/>
        </p:blipFill>
        <p:spPr>
          <a:xfrm>
            <a:off x="1766087" y="1871073"/>
            <a:ext cx="8365748" cy="2902319"/>
          </a:xfrm>
          <a:prstGeom prst="rect">
            <a:avLst/>
          </a:prstGeom>
        </p:spPr>
      </p:pic>
      <p:sp>
        <p:nvSpPr>
          <p:cNvPr id="3" name="文本框 2">
            <a:extLst>
              <a:ext uri="{FF2B5EF4-FFF2-40B4-BE49-F238E27FC236}">
                <a16:creationId xmlns:a16="http://schemas.microsoft.com/office/drawing/2014/main" id="{0171465F-A8DF-75D7-5545-9D228AE6AA29}"/>
              </a:ext>
            </a:extLst>
          </p:cNvPr>
          <p:cNvSpPr txBox="1"/>
          <p:nvPr/>
        </p:nvSpPr>
        <p:spPr>
          <a:xfrm>
            <a:off x="4714444" y="1116471"/>
            <a:ext cx="3979249" cy="400110"/>
          </a:xfrm>
          <a:prstGeom prst="rect">
            <a:avLst/>
          </a:prstGeom>
          <a:noFill/>
        </p:spPr>
        <p:txBody>
          <a:bodyPr wrap="square" rtlCol="0">
            <a:spAutoFit/>
          </a:bodyPr>
          <a:lstStyle/>
          <a:p>
            <a:pPr algn="l"/>
            <a:r>
              <a:rPr lang="zh-CN" altLang="en-US" sz="2000" dirty="0">
                <a:solidFill>
                  <a:schemeClr val="tx2"/>
                </a:solidFill>
              </a:rPr>
              <a:t>蓝色训练点是完全一致的。</a:t>
            </a:r>
          </a:p>
        </p:txBody>
      </p:sp>
      <p:cxnSp>
        <p:nvCxnSpPr>
          <p:cNvPr id="7" name="直接连接符 6">
            <a:extLst>
              <a:ext uri="{FF2B5EF4-FFF2-40B4-BE49-F238E27FC236}">
                <a16:creationId xmlns:a16="http://schemas.microsoft.com/office/drawing/2014/main" id="{DC132C14-D767-5B9C-D5E7-3D7EF08923F5}"/>
              </a:ext>
            </a:extLst>
          </p:cNvPr>
          <p:cNvCxnSpPr/>
          <p:nvPr/>
        </p:nvCxnSpPr>
        <p:spPr>
          <a:xfrm>
            <a:off x="6373091" y="1698171"/>
            <a:ext cx="3645725" cy="334884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DD8D2F5-4169-8703-CEDE-985178DD2EF2}"/>
              </a:ext>
            </a:extLst>
          </p:cNvPr>
          <p:cNvCxnSpPr>
            <a:cxnSpLocks/>
          </p:cNvCxnSpPr>
          <p:nvPr/>
        </p:nvCxnSpPr>
        <p:spPr>
          <a:xfrm flipH="1">
            <a:off x="6056416" y="1476499"/>
            <a:ext cx="3657600" cy="347551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07606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25D36-55DE-6B1E-7193-34127C914DE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56B5622-07A5-E2E3-BC8E-0E575A2BF1C2}"/>
              </a:ext>
            </a:extLst>
          </p:cNvPr>
          <p:cNvSpPr>
            <a:spLocks noGrp="1"/>
          </p:cNvSpPr>
          <p:nvPr>
            <p:ph type="title"/>
          </p:nvPr>
        </p:nvSpPr>
        <p:spPr/>
        <p:txBody>
          <a:bodyPr/>
          <a:lstStyle/>
          <a:p>
            <a:r>
              <a:rPr lang="zh-CN" altLang="en-US" dirty="0"/>
              <a:t>这样的拟合是否正确</a:t>
            </a:r>
            <a:r>
              <a:rPr lang="en-US" altLang="zh-CN" dirty="0"/>
              <a:t>?</a:t>
            </a:r>
            <a:endParaRPr lang="zh-CN" altLang="en-US" dirty="0"/>
          </a:p>
        </p:txBody>
      </p:sp>
      <p:pic>
        <p:nvPicPr>
          <p:cNvPr id="4" name="图片 3">
            <a:extLst>
              <a:ext uri="{FF2B5EF4-FFF2-40B4-BE49-F238E27FC236}">
                <a16:creationId xmlns:a16="http://schemas.microsoft.com/office/drawing/2014/main" id="{DC291619-D414-FD81-DDEA-21CA1DD26251}"/>
              </a:ext>
            </a:extLst>
          </p:cNvPr>
          <p:cNvPicPr>
            <a:picLocks noChangeAspect="1"/>
          </p:cNvPicPr>
          <p:nvPr/>
        </p:nvPicPr>
        <p:blipFill>
          <a:blip r:embed="rId2"/>
          <a:stretch>
            <a:fillRect/>
          </a:stretch>
        </p:blipFill>
        <p:spPr>
          <a:xfrm>
            <a:off x="2517267" y="1044439"/>
            <a:ext cx="6095234" cy="4332646"/>
          </a:xfrm>
          <a:prstGeom prst="rect">
            <a:avLst/>
          </a:prstGeom>
        </p:spPr>
      </p:pic>
      <p:sp>
        <p:nvSpPr>
          <p:cNvPr id="6" name="文本框 5">
            <a:extLst>
              <a:ext uri="{FF2B5EF4-FFF2-40B4-BE49-F238E27FC236}">
                <a16:creationId xmlns:a16="http://schemas.microsoft.com/office/drawing/2014/main" id="{2C280D5B-00F1-630F-00D3-AD7226868405}"/>
              </a:ext>
            </a:extLst>
          </p:cNvPr>
          <p:cNvSpPr txBox="1"/>
          <p:nvPr/>
        </p:nvSpPr>
        <p:spPr>
          <a:xfrm>
            <a:off x="171163" y="5928866"/>
            <a:ext cx="6095234" cy="369332"/>
          </a:xfrm>
          <a:prstGeom prst="rect">
            <a:avLst/>
          </a:prstGeom>
          <a:noFill/>
        </p:spPr>
        <p:txBody>
          <a:bodyPr wrap="square">
            <a:spAutoFit/>
          </a:bodyPr>
          <a:lstStyle/>
          <a:p>
            <a:r>
              <a:rPr lang="zh-CN" altLang="en-US" dirty="0">
                <a:solidFill>
                  <a:schemeClr val="tx2"/>
                </a:solidFill>
              </a:rPr>
              <a:t>arXiv:1906.00425</a:t>
            </a:r>
          </a:p>
        </p:txBody>
      </p:sp>
      <p:sp>
        <p:nvSpPr>
          <p:cNvPr id="12" name="任意多边形: 形状 11">
            <a:extLst>
              <a:ext uri="{FF2B5EF4-FFF2-40B4-BE49-F238E27FC236}">
                <a16:creationId xmlns:a16="http://schemas.microsoft.com/office/drawing/2014/main" id="{D5BD7220-9B43-4D59-3139-7EE26C5C9DB9}"/>
              </a:ext>
            </a:extLst>
          </p:cNvPr>
          <p:cNvSpPr/>
          <p:nvPr/>
        </p:nvSpPr>
        <p:spPr>
          <a:xfrm>
            <a:off x="4957978" y="1493367"/>
            <a:ext cx="1842585" cy="2601482"/>
          </a:xfrm>
          <a:custGeom>
            <a:avLst/>
            <a:gdLst>
              <a:gd name="connsiteX0" fmla="*/ 0 w 1842585"/>
              <a:gd name="connsiteY0" fmla="*/ 2577781 h 2601482"/>
              <a:gd name="connsiteX1" fmla="*/ 41355 w 1842585"/>
              <a:gd name="connsiteY1" fmla="*/ 2586971 h 2601482"/>
              <a:gd name="connsiteX2" fmla="*/ 87304 w 1842585"/>
              <a:gd name="connsiteY2" fmla="*/ 2600756 h 2601482"/>
              <a:gd name="connsiteX3" fmla="*/ 220559 w 1842585"/>
              <a:gd name="connsiteY3" fmla="*/ 2490476 h 2601482"/>
              <a:gd name="connsiteX4" fmla="*/ 257318 w 1842585"/>
              <a:gd name="connsiteY4" fmla="*/ 2458311 h 2601482"/>
              <a:gd name="connsiteX5" fmla="*/ 284888 w 1842585"/>
              <a:gd name="connsiteY5" fmla="*/ 2421552 h 2601482"/>
              <a:gd name="connsiteX6" fmla="*/ 335433 w 1842585"/>
              <a:gd name="connsiteY6" fmla="*/ 2361817 h 2601482"/>
              <a:gd name="connsiteX7" fmla="*/ 349218 w 1842585"/>
              <a:gd name="connsiteY7" fmla="*/ 2334247 h 2601482"/>
              <a:gd name="connsiteX8" fmla="*/ 367598 w 1842585"/>
              <a:gd name="connsiteY8" fmla="*/ 2302082 h 2601482"/>
              <a:gd name="connsiteX9" fmla="*/ 399763 w 1842585"/>
              <a:gd name="connsiteY9" fmla="*/ 2251538 h 2601482"/>
              <a:gd name="connsiteX10" fmla="*/ 477877 w 1842585"/>
              <a:gd name="connsiteY10" fmla="*/ 2063144 h 2601482"/>
              <a:gd name="connsiteX11" fmla="*/ 496257 w 1842585"/>
              <a:gd name="connsiteY11" fmla="*/ 2003409 h 2601482"/>
              <a:gd name="connsiteX12" fmla="*/ 519232 w 1842585"/>
              <a:gd name="connsiteY12" fmla="*/ 1888535 h 2601482"/>
              <a:gd name="connsiteX13" fmla="*/ 533017 w 1842585"/>
              <a:gd name="connsiteY13" fmla="*/ 1810420 h 2601482"/>
              <a:gd name="connsiteX14" fmla="*/ 546802 w 1842585"/>
              <a:gd name="connsiteY14" fmla="*/ 1746090 h 2601482"/>
              <a:gd name="connsiteX15" fmla="*/ 588157 w 1842585"/>
              <a:gd name="connsiteY15" fmla="*/ 1566886 h 2601482"/>
              <a:gd name="connsiteX16" fmla="*/ 601942 w 1842585"/>
              <a:gd name="connsiteY16" fmla="*/ 1543911 h 2601482"/>
              <a:gd name="connsiteX17" fmla="*/ 634106 w 1842585"/>
              <a:gd name="connsiteY17" fmla="*/ 1474987 h 2601482"/>
              <a:gd name="connsiteX18" fmla="*/ 666271 w 1842585"/>
              <a:gd name="connsiteY18" fmla="*/ 1442822 h 2601482"/>
              <a:gd name="connsiteX19" fmla="*/ 817905 w 1842585"/>
              <a:gd name="connsiteY19" fmla="*/ 1222263 h 2601482"/>
              <a:gd name="connsiteX20" fmla="*/ 859260 w 1842585"/>
              <a:gd name="connsiteY20" fmla="*/ 1153339 h 2601482"/>
              <a:gd name="connsiteX21" fmla="*/ 877640 w 1842585"/>
              <a:gd name="connsiteY21" fmla="*/ 1116579 h 2601482"/>
              <a:gd name="connsiteX22" fmla="*/ 909805 w 1842585"/>
              <a:gd name="connsiteY22" fmla="*/ 1070629 h 2601482"/>
              <a:gd name="connsiteX23" fmla="*/ 946565 w 1842585"/>
              <a:gd name="connsiteY23" fmla="*/ 1006299 h 2601482"/>
              <a:gd name="connsiteX24" fmla="*/ 1015489 w 1842585"/>
              <a:gd name="connsiteY24" fmla="*/ 923590 h 2601482"/>
              <a:gd name="connsiteX25" fmla="*/ 1043059 w 1842585"/>
              <a:gd name="connsiteY25" fmla="*/ 886830 h 2601482"/>
              <a:gd name="connsiteX26" fmla="*/ 1084414 w 1842585"/>
              <a:gd name="connsiteY26" fmla="*/ 790336 h 2601482"/>
              <a:gd name="connsiteX27" fmla="*/ 1153339 w 1842585"/>
              <a:gd name="connsiteY27" fmla="*/ 666271 h 2601482"/>
              <a:gd name="connsiteX28" fmla="*/ 1171718 w 1842585"/>
              <a:gd name="connsiteY28" fmla="*/ 634106 h 2601482"/>
              <a:gd name="connsiteX29" fmla="*/ 1226858 w 1842585"/>
              <a:gd name="connsiteY29" fmla="*/ 514637 h 2601482"/>
              <a:gd name="connsiteX30" fmla="*/ 1291188 w 1842585"/>
              <a:gd name="connsiteY30" fmla="*/ 427332 h 2601482"/>
              <a:gd name="connsiteX31" fmla="*/ 1341733 w 1842585"/>
              <a:gd name="connsiteY31" fmla="*/ 349218 h 2601482"/>
              <a:gd name="connsiteX32" fmla="*/ 1410657 w 1842585"/>
              <a:gd name="connsiteY32" fmla="*/ 220559 h 2601482"/>
              <a:gd name="connsiteX33" fmla="*/ 1442822 w 1842585"/>
              <a:gd name="connsiteY33" fmla="*/ 197584 h 2601482"/>
              <a:gd name="connsiteX34" fmla="*/ 1543911 w 1842585"/>
              <a:gd name="connsiteY34" fmla="*/ 87304 h 2601482"/>
              <a:gd name="connsiteX35" fmla="*/ 1617431 w 1842585"/>
              <a:gd name="connsiteY35" fmla="*/ 36760 h 2601482"/>
              <a:gd name="connsiteX36" fmla="*/ 1631216 w 1842585"/>
              <a:gd name="connsiteY36" fmla="*/ 32165 h 2601482"/>
              <a:gd name="connsiteX37" fmla="*/ 1672571 w 1842585"/>
              <a:gd name="connsiteY37" fmla="*/ 22975 h 2601482"/>
              <a:gd name="connsiteX38" fmla="*/ 1736900 w 1842585"/>
              <a:gd name="connsiteY38" fmla="*/ 0 h 2601482"/>
              <a:gd name="connsiteX39" fmla="*/ 1815015 w 1842585"/>
              <a:gd name="connsiteY39" fmla="*/ 4595 h 2601482"/>
              <a:gd name="connsiteX40" fmla="*/ 1828800 w 1842585"/>
              <a:gd name="connsiteY40" fmla="*/ 13785 h 2601482"/>
              <a:gd name="connsiteX41" fmla="*/ 1842585 w 1842585"/>
              <a:gd name="connsiteY41" fmla="*/ 18380 h 260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842585" h="2601482">
                <a:moveTo>
                  <a:pt x="0" y="2577781"/>
                </a:moveTo>
                <a:cubicBezTo>
                  <a:pt x="13785" y="2580844"/>
                  <a:pt x="27699" y="2583377"/>
                  <a:pt x="41355" y="2586971"/>
                </a:cubicBezTo>
                <a:cubicBezTo>
                  <a:pt x="56819" y="2591041"/>
                  <a:pt x="71825" y="2604769"/>
                  <a:pt x="87304" y="2600756"/>
                </a:cubicBezTo>
                <a:cubicBezTo>
                  <a:pt x="158398" y="2582324"/>
                  <a:pt x="175082" y="2538629"/>
                  <a:pt x="220559" y="2490476"/>
                </a:cubicBezTo>
                <a:cubicBezTo>
                  <a:pt x="250523" y="2458749"/>
                  <a:pt x="235331" y="2485185"/>
                  <a:pt x="257318" y="2458311"/>
                </a:cubicBezTo>
                <a:cubicBezTo>
                  <a:pt x="267017" y="2446457"/>
                  <a:pt x="275251" y="2433457"/>
                  <a:pt x="284888" y="2421552"/>
                </a:cubicBezTo>
                <a:cubicBezTo>
                  <a:pt x="301300" y="2401279"/>
                  <a:pt x="319960" y="2382816"/>
                  <a:pt x="335433" y="2361817"/>
                </a:cubicBezTo>
                <a:cubicBezTo>
                  <a:pt x="341528" y="2353545"/>
                  <a:pt x="344347" y="2343294"/>
                  <a:pt x="349218" y="2334247"/>
                </a:cubicBezTo>
                <a:cubicBezTo>
                  <a:pt x="355073" y="2323374"/>
                  <a:pt x="361159" y="2312619"/>
                  <a:pt x="367598" y="2302082"/>
                </a:cubicBezTo>
                <a:cubicBezTo>
                  <a:pt x="378012" y="2285042"/>
                  <a:pt x="390630" y="2269297"/>
                  <a:pt x="399763" y="2251538"/>
                </a:cubicBezTo>
                <a:cubicBezTo>
                  <a:pt x="431351" y="2190117"/>
                  <a:pt x="457649" y="2128886"/>
                  <a:pt x="477877" y="2063144"/>
                </a:cubicBezTo>
                <a:cubicBezTo>
                  <a:pt x="484004" y="2043232"/>
                  <a:pt x="491456" y="2023681"/>
                  <a:pt x="496257" y="2003409"/>
                </a:cubicBezTo>
                <a:cubicBezTo>
                  <a:pt x="505257" y="1965411"/>
                  <a:pt x="511925" y="1926895"/>
                  <a:pt x="519232" y="1888535"/>
                </a:cubicBezTo>
                <a:cubicBezTo>
                  <a:pt x="524179" y="1862561"/>
                  <a:pt x="527993" y="1836379"/>
                  <a:pt x="533017" y="1810420"/>
                </a:cubicBezTo>
                <a:cubicBezTo>
                  <a:pt x="537184" y="1788889"/>
                  <a:pt x="542699" y="1767633"/>
                  <a:pt x="546802" y="1746090"/>
                </a:cubicBezTo>
                <a:cubicBezTo>
                  <a:pt x="558777" y="1683220"/>
                  <a:pt x="547672" y="1634360"/>
                  <a:pt x="588157" y="1566886"/>
                </a:cubicBezTo>
                <a:cubicBezTo>
                  <a:pt x="592752" y="1559228"/>
                  <a:pt x="597948" y="1551899"/>
                  <a:pt x="601942" y="1543911"/>
                </a:cubicBezTo>
                <a:cubicBezTo>
                  <a:pt x="613280" y="1521234"/>
                  <a:pt x="620495" y="1496377"/>
                  <a:pt x="634106" y="1474987"/>
                </a:cubicBezTo>
                <a:cubicBezTo>
                  <a:pt x="642246" y="1462195"/>
                  <a:pt x="656693" y="1454577"/>
                  <a:pt x="666271" y="1442822"/>
                </a:cubicBezTo>
                <a:cubicBezTo>
                  <a:pt x="729022" y="1365809"/>
                  <a:pt x="763439" y="1309004"/>
                  <a:pt x="817905" y="1222263"/>
                </a:cubicBezTo>
                <a:cubicBezTo>
                  <a:pt x="832153" y="1199572"/>
                  <a:pt x="847278" y="1177303"/>
                  <a:pt x="859260" y="1153339"/>
                </a:cubicBezTo>
                <a:cubicBezTo>
                  <a:pt x="865387" y="1141086"/>
                  <a:pt x="870496" y="1128269"/>
                  <a:pt x="877640" y="1116579"/>
                </a:cubicBezTo>
                <a:cubicBezTo>
                  <a:pt x="887389" y="1100626"/>
                  <a:pt x="899896" y="1086483"/>
                  <a:pt x="909805" y="1070629"/>
                </a:cubicBezTo>
                <a:cubicBezTo>
                  <a:pt x="922895" y="1049686"/>
                  <a:pt x="930754" y="1025272"/>
                  <a:pt x="946565" y="1006299"/>
                </a:cubicBezTo>
                <a:cubicBezTo>
                  <a:pt x="969540" y="978729"/>
                  <a:pt x="992939" y="951508"/>
                  <a:pt x="1015489" y="923590"/>
                </a:cubicBezTo>
                <a:cubicBezTo>
                  <a:pt x="1025113" y="911675"/>
                  <a:pt x="1036022" y="900435"/>
                  <a:pt x="1043059" y="886830"/>
                </a:cubicBezTo>
                <a:cubicBezTo>
                  <a:pt x="1059136" y="855748"/>
                  <a:pt x="1068764" y="821636"/>
                  <a:pt x="1084414" y="790336"/>
                </a:cubicBezTo>
                <a:cubicBezTo>
                  <a:pt x="1105571" y="748022"/>
                  <a:pt x="1130261" y="707569"/>
                  <a:pt x="1153339" y="666271"/>
                </a:cubicBezTo>
                <a:cubicBezTo>
                  <a:pt x="1159363" y="655491"/>
                  <a:pt x="1167016" y="645524"/>
                  <a:pt x="1171718" y="634106"/>
                </a:cubicBezTo>
                <a:cubicBezTo>
                  <a:pt x="1195029" y="577495"/>
                  <a:pt x="1198529" y="560400"/>
                  <a:pt x="1226858" y="514637"/>
                </a:cubicBezTo>
                <a:cubicBezTo>
                  <a:pt x="1325157" y="355846"/>
                  <a:pt x="1214910" y="535018"/>
                  <a:pt x="1291188" y="427332"/>
                </a:cubicBezTo>
                <a:cubicBezTo>
                  <a:pt x="1309115" y="402024"/>
                  <a:pt x="1326106" y="376007"/>
                  <a:pt x="1341733" y="349218"/>
                </a:cubicBezTo>
                <a:cubicBezTo>
                  <a:pt x="1367811" y="304513"/>
                  <a:pt x="1357029" y="258865"/>
                  <a:pt x="1410657" y="220559"/>
                </a:cubicBezTo>
                <a:cubicBezTo>
                  <a:pt x="1421379" y="212901"/>
                  <a:pt x="1433505" y="206901"/>
                  <a:pt x="1442822" y="197584"/>
                </a:cubicBezTo>
                <a:cubicBezTo>
                  <a:pt x="1478083" y="162322"/>
                  <a:pt x="1502818" y="115555"/>
                  <a:pt x="1543911" y="87304"/>
                </a:cubicBezTo>
                <a:cubicBezTo>
                  <a:pt x="1568418" y="70456"/>
                  <a:pt x="1592287" y="52640"/>
                  <a:pt x="1617431" y="36760"/>
                </a:cubicBezTo>
                <a:cubicBezTo>
                  <a:pt x="1621526" y="34174"/>
                  <a:pt x="1626517" y="33340"/>
                  <a:pt x="1631216" y="32165"/>
                </a:cubicBezTo>
                <a:cubicBezTo>
                  <a:pt x="1644916" y="28740"/>
                  <a:pt x="1658871" y="26400"/>
                  <a:pt x="1672571" y="22975"/>
                </a:cubicBezTo>
                <a:cubicBezTo>
                  <a:pt x="1707276" y="14299"/>
                  <a:pt x="1703562" y="14288"/>
                  <a:pt x="1736900" y="0"/>
                </a:cubicBezTo>
                <a:cubicBezTo>
                  <a:pt x="1762938" y="1532"/>
                  <a:pt x="1789220" y="726"/>
                  <a:pt x="1815015" y="4595"/>
                </a:cubicBezTo>
                <a:cubicBezTo>
                  <a:pt x="1820476" y="5414"/>
                  <a:pt x="1823861" y="11315"/>
                  <a:pt x="1828800" y="13785"/>
                </a:cubicBezTo>
                <a:cubicBezTo>
                  <a:pt x="1833132" y="15951"/>
                  <a:pt x="1842585" y="18380"/>
                  <a:pt x="1842585" y="18380"/>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0992022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8247B5-645E-4D45-3A33-240F6CAC0C0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770BDE9-34BB-9ADA-7853-316F7BA2DBB4}"/>
              </a:ext>
            </a:extLst>
          </p:cNvPr>
          <p:cNvSpPr>
            <a:spLocks noGrp="1"/>
          </p:cNvSpPr>
          <p:nvPr>
            <p:ph type="title"/>
          </p:nvPr>
        </p:nvSpPr>
        <p:spPr>
          <a:xfrm>
            <a:off x="143935" y="144826"/>
            <a:ext cx="2576687" cy="337358"/>
          </a:xfrm>
        </p:spPr>
        <p:txBody>
          <a:bodyPr/>
          <a:lstStyle/>
          <a:p>
            <a:r>
              <a:rPr lang="zh-CN" altLang="en-US" sz="2800"/>
              <a:t>目录</a:t>
            </a:r>
          </a:p>
        </p:txBody>
      </p:sp>
      <p:sp>
        <p:nvSpPr>
          <p:cNvPr id="3" name="文本框 2">
            <a:extLst>
              <a:ext uri="{FF2B5EF4-FFF2-40B4-BE49-F238E27FC236}">
                <a16:creationId xmlns:a16="http://schemas.microsoft.com/office/drawing/2014/main" id="{7CA6C473-DDE0-EBB0-5640-4FB9014C3819}"/>
              </a:ext>
            </a:extLst>
          </p:cNvPr>
          <p:cNvSpPr txBox="1"/>
          <p:nvPr/>
        </p:nvSpPr>
        <p:spPr>
          <a:xfrm>
            <a:off x="3855154" y="1357151"/>
            <a:ext cx="4134465" cy="523220"/>
          </a:xfrm>
          <a:prstGeom prst="rect">
            <a:avLst/>
          </a:prstGeom>
          <a:noFill/>
        </p:spPr>
        <p:txBody>
          <a:bodyPr wrap="none" rtlCol="0">
            <a:spAutoFit/>
          </a:bodyPr>
          <a:lstStyle/>
          <a:p>
            <a:pPr algn="l"/>
            <a:r>
              <a:rPr lang="zh-CN" altLang="en-US" sz="2800" b="1" dirty="0">
                <a:solidFill>
                  <a:schemeClr val="bg1">
                    <a:lumMod val="50000"/>
                  </a:schemeClr>
                </a:solidFill>
                <a:latin typeface="微软雅黑" panose="020B0503020204020204" pitchFamily="34" charset="-122"/>
                <a:ea typeface="微软雅黑" panose="020B0503020204020204" pitchFamily="34" charset="-122"/>
              </a:rPr>
              <a:t>一、频率原则的基本概念</a:t>
            </a:r>
          </a:p>
        </p:txBody>
      </p:sp>
      <p:sp>
        <p:nvSpPr>
          <p:cNvPr id="4" name="文本框 3">
            <a:extLst>
              <a:ext uri="{FF2B5EF4-FFF2-40B4-BE49-F238E27FC236}">
                <a16:creationId xmlns:a16="http://schemas.microsoft.com/office/drawing/2014/main" id="{9AC6CAB9-D41C-3E00-AAF5-5E4BBC0AD5C8}"/>
              </a:ext>
            </a:extLst>
          </p:cNvPr>
          <p:cNvSpPr txBox="1"/>
          <p:nvPr/>
        </p:nvSpPr>
        <p:spPr>
          <a:xfrm>
            <a:off x="3855154" y="2510532"/>
            <a:ext cx="4852610"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二、频率原则对泛化有何影响</a:t>
            </a:r>
          </a:p>
        </p:txBody>
      </p:sp>
      <p:sp>
        <p:nvSpPr>
          <p:cNvPr id="5" name="文本框 4">
            <a:extLst>
              <a:ext uri="{FF2B5EF4-FFF2-40B4-BE49-F238E27FC236}">
                <a16:creationId xmlns:a16="http://schemas.microsoft.com/office/drawing/2014/main" id="{5D0601CF-79D0-CEA1-EF83-95F38FDC048C}"/>
              </a:ext>
            </a:extLst>
          </p:cNvPr>
          <p:cNvSpPr txBox="1"/>
          <p:nvPr/>
        </p:nvSpPr>
        <p:spPr>
          <a:xfrm>
            <a:off x="3855154" y="3663914"/>
            <a:ext cx="3775393" cy="523220"/>
          </a:xfrm>
          <a:prstGeom prst="rect">
            <a:avLst/>
          </a:prstGeom>
          <a:noFill/>
        </p:spPr>
        <p:txBody>
          <a:bodyPr wrap="none" rtlCol="0">
            <a:spAutoFit/>
          </a:bodyPr>
          <a:lstStyle/>
          <a:p>
            <a:pPr algn="l"/>
            <a:r>
              <a:rPr lang="zh-CN" altLang="en-US" sz="2800" b="1" dirty="0">
                <a:solidFill>
                  <a:schemeClr val="bg1">
                    <a:lumMod val="50000"/>
                  </a:schemeClr>
                </a:solidFill>
                <a:latin typeface="微软雅黑" panose="020B0503020204020204" pitchFamily="34" charset="-122"/>
                <a:ea typeface="微软雅黑" panose="020B0503020204020204" pitchFamily="34" charset="-122"/>
              </a:rPr>
              <a:t>三、一维频率原则理论</a:t>
            </a:r>
          </a:p>
        </p:txBody>
      </p:sp>
      <p:sp>
        <p:nvSpPr>
          <p:cNvPr id="6" name="文本框 5">
            <a:extLst>
              <a:ext uri="{FF2B5EF4-FFF2-40B4-BE49-F238E27FC236}">
                <a16:creationId xmlns:a16="http://schemas.microsoft.com/office/drawing/2014/main" id="{38D2691A-CEC1-5BA5-CD08-4E3467CF7C72}"/>
              </a:ext>
            </a:extLst>
          </p:cNvPr>
          <p:cNvSpPr txBox="1"/>
          <p:nvPr/>
        </p:nvSpPr>
        <p:spPr>
          <a:xfrm>
            <a:off x="3855154" y="4725069"/>
            <a:ext cx="3057247" cy="523220"/>
          </a:xfrm>
          <a:prstGeom prst="rect">
            <a:avLst/>
          </a:prstGeom>
          <a:noFill/>
        </p:spPr>
        <p:txBody>
          <a:bodyPr wrap="none" rtlCol="0">
            <a:spAutoFit/>
          </a:bodyPr>
          <a:lstStyle/>
          <a:p>
            <a:pPr algn="l"/>
            <a:r>
              <a:rPr lang="zh-CN" altLang="en-US" sz="2800" b="1" dirty="0">
                <a:solidFill>
                  <a:schemeClr val="bg1">
                    <a:lumMod val="50000"/>
                  </a:schemeClr>
                </a:solidFill>
                <a:latin typeface="微软雅黑" panose="020B0503020204020204" pitchFamily="34" charset="-122"/>
                <a:ea typeface="微软雅黑" panose="020B0503020204020204" pitchFamily="34" charset="-122"/>
              </a:rPr>
              <a:t>四、高维频率原则</a:t>
            </a:r>
          </a:p>
        </p:txBody>
      </p:sp>
    </p:spTree>
    <p:extLst>
      <p:ext uri="{BB962C8B-B14F-4D97-AF65-F5344CB8AC3E}">
        <p14:creationId xmlns:p14="http://schemas.microsoft.com/office/powerpoint/2010/main" val="236205483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CDAC7-47E2-D6B3-7AE8-BF3C9F9E0F8D}"/>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7AA747D9-341A-91B5-2759-55505114D261}"/>
              </a:ext>
            </a:extLst>
          </p:cNvPr>
          <p:cNvSpPr txBox="1"/>
          <p:nvPr/>
        </p:nvSpPr>
        <p:spPr>
          <a:xfrm>
            <a:off x="0" y="2782669"/>
            <a:ext cx="12192000" cy="646331"/>
          </a:xfrm>
          <a:prstGeom prst="rect">
            <a:avLst/>
          </a:prstGeom>
          <a:noFill/>
        </p:spPr>
        <p:txBody>
          <a:bodyPr wrap="square" rtlCol="0">
            <a:spAutoFit/>
          </a:bodyPr>
          <a:lstStyle/>
          <a:p>
            <a:pPr algn="ctr"/>
            <a:r>
              <a:rPr lang="zh-CN" altLang="en-US" sz="3600" b="1" dirty="0">
                <a:solidFill>
                  <a:schemeClr val="tx2"/>
                </a:solidFill>
                <a:latin typeface="微软雅黑" panose="020B0503020204020204" pitchFamily="34" charset="-122"/>
                <a:ea typeface="微软雅黑" panose="020B0503020204020204" pitchFamily="34" charset="-122"/>
              </a:rPr>
              <a:t>实验理解：频率原则的必要性</a:t>
            </a:r>
            <a:endParaRPr lang="en-US" altLang="zh-CN" sz="3600" b="1" dirty="0">
              <a:solidFill>
                <a:schemeClr val="tx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94314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6EABD-987B-FCD1-0C2C-3FABC6EB7CA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5A773C8-D7D8-265B-F50A-5A36074A31AE}"/>
              </a:ext>
            </a:extLst>
          </p:cNvPr>
          <p:cNvSpPr>
            <a:spLocks noGrp="1"/>
          </p:cNvSpPr>
          <p:nvPr>
            <p:ph type="title"/>
          </p:nvPr>
        </p:nvSpPr>
        <p:spPr>
          <a:xfrm>
            <a:off x="143935" y="144826"/>
            <a:ext cx="2576687" cy="337358"/>
          </a:xfrm>
        </p:spPr>
        <p:txBody>
          <a:bodyPr/>
          <a:lstStyle/>
          <a:p>
            <a:r>
              <a:rPr lang="zh-CN" altLang="en-US" sz="2800"/>
              <a:t>目录</a:t>
            </a:r>
          </a:p>
        </p:txBody>
      </p:sp>
      <p:sp>
        <p:nvSpPr>
          <p:cNvPr id="3" name="文本框 2">
            <a:extLst>
              <a:ext uri="{FF2B5EF4-FFF2-40B4-BE49-F238E27FC236}">
                <a16:creationId xmlns:a16="http://schemas.microsoft.com/office/drawing/2014/main" id="{4242C2DB-7963-EB76-7221-50E930E3F63B}"/>
              </a:ext>
            </a:extLst>
          </p:cNvPr>
          <p:cNvSpPr txBox="1"/>
          <p:nvPr/>
        </p:nvSpPr>
        <p:spPr>
          <a:xfrm>
            <a:off x="3855154" y="1357151"/>
            <a:ext cx="4134465"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一、频率原则的基本概念</a:t>
            </a:r>
          </a:p>
        </p:txBody>
      </p:sp>
      <p:sp>
        <p:nvSpPr>
          <p:cNvPr id="4" name="文本框 3">
            <a:extLst>
              <a:ext uri="{FF2B5EF4-FFF2-40B4-BE49-F238E27FC236}">
                <a16:creationId xmlns:a16="http://schemas.microsoft.com/office/drawing/2014/main" id="{6093180B-3A54-8CB2-AB80-0698145CB658}"/>
              </a:ext>
            </a:extLst>
          </p:cNvPr>
          <p:cNvSpPr txBox="1"/>
          <p:nvPr/>
        </p:nvSpPr>
        <p:spPr>
          <a:xfrm>
            <a:off x="3855154" y="2510532"/>
            <a:ext cx="4852610" cy="523220"/>
          </a:xfrm>
          <a:prstGeom prst="rect">
            <a:avLst/>
          </a:prstGeom>
          <a:noFill/>
        </p:spPr>
        <p:txBody>
          <a:bodyPr wrap="none" rtlCol="0">
            <a:spAutoFit/>
          </a:bodyPr>
          <a:lstStyle/>
          <a:p>
            <a:pPr algn="l"/>
            <a:r>
              <a:rPr lang="zh-CN" altLang="en-US" sz="2800" b="1" dirty="0">
                <a:solidFill>
                  <a:schemeClr val="bg1">
                    <a:lumMod val="50000"/>
                  </a:schemeClr>
                </a:solidFill>
                <a:latin typeface="微软雅黑" panose="020B0503020204020204" pitchFamily="34" charset="-122"/>
                <a:ea typeface="微软雅黑" panose="020B0503020204020204" pitchFamily="34" charset="-122"/>
              </a:rPr>
              <a:t>二、频率原则对泛化有何影响</a:t>
            </a:r>
          </a:p>
        </p:txBody>
      </p:sp>
      <p:sp>
        <p:nvSpPr>
          <p:cNvPr id="5" name="文本框 4">
            <a:extLst>
              <a:ext uri="{FF2B5EF4-FFF2-40B4-BE49-F238E27FC236}">
                <a16:creationId xmlns:a16="http://schemas.microsoft.com/office/drawing/2014/main" id="{4BEBDD83-3867-AF37-521C-2FA3B103AF7C}"/>
              </a:ext>
            </a:extLst>
          </p:cNvPr>
          <p:cNvSpPr txBox="1"/>
          <p:nvPr/>
        </p:nvSpPr>
        <p:spPr>
          <a:xfrm>
            <a:off x="3855154" y="3663914"/>
            <a:ext cx="3775393" cy="523220"/>
          </a:xfrm>
          <a:prstGeom prst="rect">
            <a:avLst/>
          </a:prstGeom>
          <a:noFill/>
        </p:spPr>
        <p:txBody>
          <a:bodyPr wrap="none" rtlCol="0">
            <a:spAutoFit/>
          </a:bodyPr>
          <a:lstStyle/>
          <a:p>
            <a:pPr algn="l"/>
            <a:r>
              <a:rPr lang="zh-CN" altLang="en-US" sz="2800" b="1" dirty="0">
                <a:solidFill>
                  <a:schemeClr val="bg1">
                    <a:lumMod val="50000"/>
                  </a:schemeClr>
                </a:solidFill>
                <a:latin typeface="微软雅黑" panose="020B0503020204020204" pitchFamily="34" charset="-122"/>
                <a:ea typeface="微软雅黑" panose="020B0503020204020204" pitchFamily="34" charset="-122"/>
              </a:rPr>
              <a:t>三、一维频率原则理论</a:t>
            </a:r>
          </a:p>
        </p:txBody>
      </p:sp>
      <p:sp>
        <p:nvSpPr>
          <p:cNvPr id="6" name="文本框 5">
            <a:extLst>
              <a:ext uri="{FF2B5EF4-FFF2-40B4-BE49-F238E27FC236}">
                <a16:creationId xmlns:a16="http://schemas.microsoft.com/office/drawing/2014/main" id="{0BE9B658-A4DA-9E9E-0A18-788B889FF4F4}"/>
              </a:ext>
            </a:extLst>
          </p:cNvPr>
          <p:cNvSpPr txBox="1"/>
          <p:nvPr/>
        </p:nvSpPr>
        <p:spPr>
          <a:xfrm>
            <a:off x="3855154" y="4725069"/>
            <a:ext cx="3057247" cy="523220"/>
          </a:xfrm>
          <a:prstGeom prst="rect">
            <a:avLst/>
          </a:prstGeom>
          <a:noFill/>
        </p:spPr>
        <p:txBody>
          <a:bodyPr wrap="none" rtlCol="0">
            <a:spAutoFit/>
          </a:bodyPr>
          <a:lstStyle/>
          <a:p>
            <a:pPr algn="l"/>
            <a:r>
              <a:rPr lang="zh-CN" altLang="en-US" sz="2800" b="1" dirty="0">
                <a:solidFill>
                  <a:schemeClr val="bg1">
                    <a:lumMod val="50000"/>
                  </a:schemeClr>
                </a:solidFill>
                <a:latin typeface="微软雅黑" panose="020B0503020204020204" pitchFamily="34" charset="-122"/>
                <a:ea typeface="微软雅黑" panose="020B0503020204020204" pitchFamily="34" charset="-122"/>
              </a:rPr>
              <a:t>四、高维频率原则</a:t>
            </a:r>
          </a:p>
        </p:txBody>
      </p:sp>
    </p:spTree>
    <p:extLst>
      <p:ext uri="{BB962C8B-B14F-4D97-AF65-F5344CB8AC3E}">
        <p14:creationId xmlns:p14="http://schemas.microsoft.com/office/powerpoint/2010/main" val="312414509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9A43A2-06F5-1EF2-6F63-0AC60414E216}"/>
              </a:ext>
            </a:extLst>
          </p:cNvPr>
          <p:cNvSpPr>
            <a:spLocks noGrp="1"/>
          </p:cNvSpPr>
          <p:nvPr>
            <p:ph type="title"/>
          </p:nvPr>
        </p:nvSpPr>
        <p:spPr/>
        <p:txBody>
          <a:bodyPr/>
          <a:lstStyle/>
          <a:p>
            <a:r>
              <a:rPr kumimoji="1" lang="zh-CN" altLang="en-US" dirty="0"/>
              <a:t>常见激活函数的频率</a:t>
            </a:r>
          </a:p>
        </p:txBody>
      </p:sp>
      <p:sp>
        <p:nvSpPr>
          <p:cNvPr id="3" name="内容占位符 2">
            <a:extLst>
              <a:ext uri="{FF2B5EF4-FFF2-40B4-BE49-F238E27FC236}">
                <a16:creationId xmlns:a16="http://schemas.microsoft.com/office/drawing/2014/main" id="{399503EE-560A-3F52-110B-884B2676E1E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13311B36-240C-4C0A-5B01-B9E2DE11AA8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1241" y="3426389"/>
            <a:ext cx="4250267" cy="2831399"/>
          </a:xfrm>
          <a:prstGeom prst="rect">
            <a:avLst/>
          </a:prstGeom>
        </p:spPr>
      </p:pic>
      <p:pic>
        <p:nvPicPr>
          <p:cNvPr id="5" name="图片 4">
            <a:extLst>
              <a:ext uri="{FF2B5EF4-FFF2-40B4-BE49-F238E27FC236}">
                <a16:creationId xmlns:a16="http://schemas.microsoft.com/office/drawing/2014/main" id="{AF45644D-5649-DD41-6F3C-28E26275CD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242" y="840793"/>
            <a:ext cx="4250267" cy="2833512"/>
          </a:xfrm>
          <a:prstGeom prst="rect">
            <a:avLst/>
          </a:prstGeom>
        </p:spPr>
      </p:pic>
      <p:pic>
        <p:nvPicPr>
          <p:cNvPr id="6" name="图片 5">
            <a:extLst>
              <a:ext uri="{FF2B5EF4-FFF2-40B4-BE49-F238E27FC236}">
                <a16:creationId xmlns:a16="http://schemas.microsoft.com/office/drawing/2014/main" id="{8D379205-03E5-5D34-5296-C37FB7CA88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673839" y="3430305"/>
            <a:ext cx="4250267" cy="2828788"/>
          </a:xfrm>
          <a:prstGeom prst="rect">
            <a:avLst/>
          </a:prstGeom>
        </p:spPr>
      </p:pic>
      <p:pic>
        <p:nvPicPr>
          <p:cNvPr id="7" name="图片 6">
            <a:extLst>
              <a:ext uri="{FF2B5EF4-FFF2-40B4-BE49-F238E27FC236}">
                <a16:creationId xmlns:a16="http://schemas.microsoft.com/office/drawing/2014/main" id="{4700F8ED-81B2-F0C3-53B3-8B89ABD785D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673839" y="843155"/>
            <a:ext cx="4250267" cy="2828788"/>
          </a:xfrm>
          <a:prstGeom prst="rect">
            <a:avLst/>
          </a:prstGeom>
        </p:spPr>
      </p:pic>
      <p:sp>
        <p:nvSpPr>
          <p:cNvPr id="8" name="文本框 7">
            <a:extLst>
              <a:ext uri="{FF2B5EF4-FFF2-40B4-BE49-F238E27FC236}">
                <a16:creationId xmlns:a16="http://schemas.microsoft.com/office/drawing/2014/main" id="{1FA906DC-E348-E79E-C8F1-16F6594237B1}"/>
              </a:ext>
            </a:extLst>
          </p:cNvPr>
          <p:cNvSpPr txBox="1"/>
          <p:nvPr/>
        </p:nvSpPr>
        <p:spPr>
          <a:xfrm>
            <a:off x="8785411" y="1995939"/>
            <a:ext cx="302534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B61616"/>
                </a:solidFill>
                <a:effectLst/>
                <a:uLnTx/>
                <a:uFillTx/>
                <a:latin typeface="Book Antiqua"/>
                <a:ea typeface="黑体"/>
                <a:cs typeface="+mn-cs"/>
              </a:rPr>
              <a:t>幅度随频率衰减</a:t>
            </a:r>
          </a:p>
        </p:txBody>
      </p:sp>
    </p:spTree>
    <p:extLst>
      <p:ext uri="{BB962C8B-B14F-4D97-AF65-F5344CB8AC3E}">
        <p14:creationId xmlns:p14="http://schemas.microsoft.com/office/powerpoint/2010/main" val="28993442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9BD598-F89B-4C66-8168-468EC76C5203}"/>
              </a:ext>
            </a:extLst>
          </p:cNvPr>
          <p:cNvSpPr>
            <a:spLocks noGrp="1"/>
          </p:cNvSpPr>
          <p:nvPr>
            <p:ph type="title"/>
          </p:nvPr>
        </p:nvSpPr>
        <p:spPr/>
        <p:txBody>
          <a:bodyPr/>
          <a:lstStyle/>
          <a:p>
            <a:r>
              <a:rPr lang="zh-CN" altLang="en-US" dirty="0"/>
              <a:t>采用非单调激活函数</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A86C3A3F-07D5-4173-B60E-655A5788AFFA}"/>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3</m:t>
                          </m:r>
                          <m:r>
                            <a:rPr lang="en-US" altLang="zh-CN" b="0" i="1" smtClean="0">
                              <a:latin typeface="Cambria Math" panose="02040503050406030204" pitchFamily="18" charset="0"/>
                            </a:rPr>
                            <m:t>𝑎</m:t>
                          </m:r>
                        </m:den>
                      </m:f>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𝜋</m:t>
                          </m:r>
                        </m:e>
                        <m:sup>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4</m:t>
                              </m:r>
                            </m:den>
                          </m:f>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𝑥</m:t>
                                      </m:r>
                                    </m:num>
                                    <m:den>
                                      <m:r>
                                        <a:rPr lang="en-US" altLang="zh-CN" b="0" i="1" smtClean="0">
                                          <a:latin typeface="Cambria Math" panose="02040503050406030204" pitchFamily="18" charset="0"/>
                                        </a:rPr>
                                        <m:t>𝑎</m:t>
                                      </m:r>
                                    </m:den>
                                  </m:f>
                                </m:e>
                              </m:d>
                            </m:e>
                            <m:sup>
                              <m:r>
                                <a:rPr lang="en-US" altLang="zh-CN" b="0" i="1" smtClean="0">
                                  <a:latin typeface="Cambria Math" panose="02040503050406030204" pitchFamily="18" charset="0"/>
                                </a:rPr>
                                <m:t>2</m:t>
                              </m:r>
                            </m:sup>
                          </m:sSup>
                        </m:e>
                      </m:d>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𝑥</m:t>
                                          </m:r>
                                        </m:num>
                                        <m:den>
                                          <m:r>
                                            <a:rPr lang="en-US" altLang="zh-CN" b="0" i="1" smtClean="0">
                                              <a:latin typeface="Cambria Math" panose="02040503050406030204" pitchFamily="18" charset="0"/>
                                            </a:rPr>
                                            <m:t>𝑎</m:t>
                                          </m:r>
                                        </m:den>
                                      </m:f>
                                    </m:e>
                                  </m:d>
                                </m:e>
                                <m:sup>
                                  <m:r>
                                    <a:rPr lang="en-US" altLang="zh-CN" b="0" i="1" smtClean="0">
                                      <a:latin typeface="Cambria Math" panose="02040503050406030204" pitchFamily="18" charset="0"/>
                                    </a:rPr>
                                    <m:t>2</m:t>
                                  </m:r>
                                </m:sup>
                              </m:sSup>
                            </m:e>
                          </m:d>
                        </m:e>
                      </m:func>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m:oMathPara>
                </a14:m>
                <a:endParaRPr lang="zh-CN" altLang="en-US" dirty="0"/>
              </a:p>
            </p:txBody>
          </p:sp>
        </mc:Choice>
        <mc:Fallback xmlns="">
          <p:sp>
            <p:nvSpPr>
              <p:cNvPr id="5" name="内容占位符 4">
                <a:extLst>
                  <a:ext uri="{FF2B5EF4-FFF2-40B4-BE49-F238E27FC236}">
                    <a16:creationId xmlns:a16="http://schemas.microsoft.com/office/drawing/2014/main" id="{A86C3A3F-07D5-4173-B60E-655A5788AFFA}"/>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065189C4-3B26-4947-949C-594F0F34B045}"/>
                  </a:ext>
                </a:extLst>
              </p:cNvPr>
              <p:cNvSpPr txBox="1"/>
              <p:nvPr/>
            </p:nvSpPr>
            <p:spPr>
              <a:xfrm>
                <a:off x="1568463" y="5596867"/>
                <a:ext cx="37338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3200" b="0" i="1" u="none" strike="noStrike" kern="1200" cap="none" spc="0" normalizeH="0" baseline="0" noProof="0" smtClean="0">
                          <a:ln>
                            <a:noFill/>
                          </a:ln>
                          <a:solidFill>
                            <a:srgbClr val="B61616"/>
                          </a:solidFill>
                          <a:effectLst/>
                          <a:uLnTx/>
                          <a:uFillTx/>
                          <a:latin typeface="Cambria Math" panose="02040503050406030204" pitchFamily="18" charset="0"/>
                          <a:cs typeface="+mn-cs"/>
                        </a:rPr>
                        <m:t>𝑎</m:t>
                      </m:r>
                      <m:r>
                        <a:rPr kumimoji="0" lang="en-US" altLang="zh-CN" sz="3200" b="0" i="1" u="none" strike="noStrike" kern="1200" cap="none" spc="0" normalizeH="0" baseline="0" noProof="0" smtClean="0">
                          <a:ln>
                            <a:noFill/>
                          </a:ln>
                          <a:solidFill>
                            <a:srgbClr val="B61616"/>
                          </a:solidFill>
                          <a:effectLst/>
                          <a:uLnTx/>
                          <a:uFillTx/>
                          <a:latin typeface="Cambria Math" panose="02040503050406030204" pitchFamily="18" charset="0"/>
                          <a:cs typeface="+mn-cs"/>
                        </a:rPr>
                        <m:t>=0.1, </m:t>
                      </m:r>
                      <m:r>
                        <a:rPr kumimoji="0" lang="en-US" altLang="zh-CN" sz="3200" b="0" i="1" u="none" strike="noStrike" kern="1200" cap="none" spc="0" normalizeH="0" baseline="0" noProof="0" smtClean="0">
                          <a:ln>
                            <a:noFill/>
                          </a:ln>
                          <a:solidFill>
                            <a:srgbClr val="B61616"/>
                          </a:solidFill>
                          <a:effectLst/>
                          <a:uLnTx/>
                          <a:uFillTx/>
                          <a:latin typeface="Cambria Math" panose="02040503050406030204" pitchFamily="18" charset="0"/>
                          <a:cs typeface="+mn-cs"/>
                        </a:rPr>
                        <m:t>𝑏</m:t>
                      </m:r>
                      <m:r>
                        <a:rPr kumimoji="0" lang="en-US" altLang="zh-CN" sz="3200" b="0" i="1" u="none" strike="noStrike" kern="1200" cap="none" spc="0" normalizeH="0" baseline="0" noProof="0" smtClean="0">
                          <a:ln>
                            <a:noFill/>
                          </a:ln>
                          <a:solidFill>
                            <a:srgbClr val="B61616"/>
                          </a:solidFill>
                          <a:effectLst/>
                          <a:uLnTx/>
                          <a:uFillTx/>
                          <a:latin typeface="Cambria Math" panose="02040503050406030204" pitchFamily="18" charset="0"/>
                          <a:cs typeface="+mn-cs"/>
                        </a:rPr>
                        <m:t>=5</m:t>
                      </m:r>
                    </m:oMath>
                  </m:oMathPara>
                </a14:m>
                <a:endParaRPr kumimoji="0" lang="zh-CN" altLang="en-US" sz="3200" b="0" i="0" u="none" strike="noStrike" kern="1200" cap="none" spc="0" normalizeH="0" baseline="0" noProof="0" dirty="0">
                  <a:ln>
                    <a:noFill/>
                  </a:ln>
                  <a:solidFill>
                    <a:srgbClr val="B61616"/>
                  </a:solidFill>
                  <a:effectLst/>
                  <a:uLnTx/>
                  <a:uFillTx/>
                  <a:latin typeface="Book Antiqua"/>
                  <a:ea typeface="黑体"/>
                  <a:cs typeface="+mn-cs"/>
                </a:endParaRPr>
              </a:p>
            </p:txBody>
          </p:sp>
        </mc:Choice>
        <mc:Fallback xmlns="">
          <p:sp>
            <p:nvSpPr>
              <p:cNvPr id="8" name="文本框 7">
                <a:extLst>
                  <a:ext uri="{FF2B5EF4-FFF2-40B4-BE49-F238E27FC236}">
                    <a16:creationId xmlns:a16="http://schemas.microsoft.com/office/drawing/2014/main" id="{065189C4-3B26-4947-949C-594F0F34B045}"/>
                  </a:ext>
                </a:extLst>
              </p:cNvPr>
              <p:cNvSpPr txBox="1">
                <a:spLocks noRot="1" noChangeAspect="1" noMove="1" noResize="1" noEditPoints="1" noAdjustHandles="1" noChangeArrowheads="1" noChangeShapeType="1" noTextEdit="1"/>
              </p:cNvSpPr>
              <p:nvPr/>
            </p:nvSpPr>
            <p:spPr>
              <a:xfrm>
                <a:off x="1568463" y="5596867"/>
                <a:ext cx="3733800" cy="58477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EA93FE0F-2E19-4BC3-9ACA-2B7E02DD8699}"/>
                  </a:ext>
                </a:extLst>
              </p:cNvPr>
              <p:cNvSpPr txBox="1"/>
              <p:nvPr/>
            </p:nvSpPr>
            <p:spPr>
              <a:xfrm>
                <a:off x="7295185" y="5596867"/>
                <a:ext cx="37338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3200" b="0" i="1" u="none" strike="noStrike" kern="1200" cap="none" spc="0" normalizeH="0" baseline="0" noProof="0">
                          <a:ln>
                            <a:noFill/>
                          </a:ln>
                          <a:solidFill>
                            <a:srgbClr val="B61616"/>
                          </a:solidFill>
                          <a:effectLst/>
                          <a:uLnTx/>
                          <a:uFillTx/>
                          <a:latin typeface="Cambria Math" panose="02040503050406030204" pitchFamily="18" charset="0"/>
                          <a:cs typeface="+mn-cs"/>
                        </a:rPr>
                        <m:t>𝑎</m:t>
                      </m:r>
                      <m:r>
                        <a:rPr kumimoji="0" lang="en-US" altLang="zh-CN" sz="3200" b="0" i="1" u="none" strike="noStrike" kern="1200" cap="none" spc="0" normalizeH="0" baseline="0" noProof="0">
                          <a:ln>
                            <a:noFill/>
                          </a:ln>
                          <a:solidFill>
                            <a:srgbClr val="B61616"/>
                          </a:solidFill>
                          <a:effectLst/>
                          <a:uLnTx/>
                          <a:uFillTx/>
                          <a:latin typeface="Cambria Math" panose="02040503050406030204" pitchFamily="18" charset="0"/>
                          <a:cs typeface="+mn-cs"/>
                        </a:rPr>
                        <m:t>=0.3, </m:t>
                      </m:r>
                      <m:r>
                        <a:rPr kumimoji="0" lang="en-US" altLang="zh-CN" sz="3200" b="0" i="1" u="none" strike="noStrike" kern="1200" cap="none" spc="0" normalizeH="0" baseline="0" noProof="0">
                          <a:ln>
                            <a:noFill/>
                          </a:ln>
                          <a:solidFill>
                            <a:srgbClr val="B61616"/>
                          </a:solidFill>
                          <a:effectLst/>
                          <a:uLnTx/>
                          <a:uFillTx/>
                          <a:latin typeface="Cambria Math" panose="02040503050406030204" pitchFamily="18" charset="0"/>
                          <a:cs typeface="+mn-cs"/>
                        </a:rPr>
                        <m:t>𝑏</m:t>
                      </m:r>
                      <m:r>
                        <a:rPr kumimoji="0" lang="en-US" altLang="zh-CN" sz="3200" b="0" i="1" u="none" strike="noStrike" kern="1200" cap="none" spc="0" normalizeH="0" baseline="0" noProof="0">
                          <a:ln>
                            <a:noFill/>
                          </a:ln>
                          <a:solidFill>
                            <a:srgbClr val="B61616"/>
                          </a:solidFill>
                          <a:effectLst/>
                          <a:uLnTx/>
                          <a:uFillTx/>
                          <a:latin typeface="Cambria Math" panose="02040503050406030204" pitchFamily="18" charset="0"/>
                          <a:cs typeface="+mn-cs"/>
                        </a:rPr>
                        <m:t>=5</m:t>
                      </m:r>
                    </m:oMath>
                  </m:oMathPara>
                </a14:m>
                <a:endParaRPr kumimoji="0" lang="zh-CN" altLang="en-US" sz="3200" b="0" i="1" u="none" strike="noStrike" kern="1200" cap="none" spc="0" normalizeH="0" baseline="0" noProof="0" dirty="0">
                  <a:ln>
                    <a:noFill/>
                  </a:ln>
                  <a:solidFill>
                    <a:srgbClr val="B61616"/>
                  </a:solidFill>
                  <a:effectLst/>
                  <a:uLnTx/>
                  <a:uFillTx/>
                  <a:latin typeface="Cambria Math" panose="02040503050406030204" pitchFamily="18" charset="0"/>
                  <a:ea typeface="黑体"/>
                  <a:cs typeface="+mn-cs"/>
                </a:endParaRPr>
              </a:p>
            </p:txBody>
          </p:sp>
        </mc:Choice>
        <mc:Fallback xmlns="">
          <p:sp>
            <p:nvSpPr>
              <p:cNvPr id="12" name="文本框 11">
                <a:extLst>
                  <a:ext uri="{FF2B5EF4-FFF2-40B4-BE49-F238E27FC236}">
                    <a16:creationId xmlns:a16="http://schemas.microsoft.com/office/drawing/2014/main" id="{EA93FE0F-2E19-4BC3-9ACA-2B7E02DD8699}"/>
                  </a:ext>
                </a:extLst>
              </p:cNvPr>
              <p:cNvSpPr txBox="1">
                <a:spLocks noRot="1" noChangeAspect="1" noMove="1" noResize="1" noEditPoints="1" noAdjustHandles="1" noChangeArrowheads="1" noChangeShapeType="1" noTextEdit="1"/>
              </p:cNvSpPr>
              <p:nvPr/>
            </p:nvSpPr>
            <p:spPr>
              <a:xfrm>
                <a:off x="7295185" y="5596867"/>
                <a:ext cx="3733800" cy="584775"/>
              </a:xfrm>
              <a:prstGeom prst="rect">
                <a:avLst/>
              </a:prstGeom>
              <a:blipFill>
                <a:blip r:embed="rId6"/>
                <a:stretch>
                  <a:fillRect/>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84F74693-CA0E-420A-18D9-CCB5DD7077F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10286" y="2057233"/>
            <a:ext cx="5485714" cy="3651047"/>
          </a:xfrm>
          <a:prstGeom prst="rect">
            <a:avLst/>
          </a:prstGeom>
        </p:spPr>
      </p:pic>
      <p:pic>
        <p:nvPicPr>
          <p:cNvPr id="4" name="图片 3">
            <a:extLst>
              <a:ext uri="{FF2B5EF4-FFF2-40B4-BE49-F238E27FC236}">
                <a16:creationId xmlns:a16="http://schemas.microsoft.com/office/drawing/2014/main" id="{D57DEF8D-5275-5895-B650-AFEF5F052D2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181836" y="2054185"/>
            <a:ext cx="5485714" cy="3651047"/>
          </a:xfrm>
          <a:prstGeom prst="rect">
            <a:avLst/>
          </a:prstGeom>
        </p:spPr>
      </p:pic>
      <p:sp>
        <p:nvSpPr>
          <p:cNvPr id="7" name="文本框 6">
            <a:extLst>
              <a:ext uri="{FF2B5EF4-FFF2-40B4-BE49-F238E27FC236}">
                <a16:creationId xmlns:a16="http://schemas.microsoft.com/office/drawing/2014/main" id="{A6DCF8E4-12FD-A3B5-9095-C6E3E4C3CA8C}"/>
              </a:ext>
            </a:extLst>
          </p:cNvPr>
          <p:cNvSpPr txBox="1"/>
          <p:nvPr/>
        </p:nvSpPr>
        <p:spPr>
          <a:xfrm>
            <a:off x="63500" y="6435334"/>
            <a:ext cx="7924309" cy="307777"/>
          </a:xfrm>
          <a:prstGeom prst="rect">
            <a:avLst/>
          </a:prstGeom>
          <a:noFill/>
        </p:spPr>
        <p:txBody>
          <a:bodyPr wrap="square">
            <a:spAutoFit/>
          </a:bodyPr>
          <a:lstStyle/>
          <a:p>
            <a:r>
              <a:rPr lang="zh-CN" altLang="en-US" sz="1400" dirty="0">
                <a:solidFill>
                  <a:schemeClr val="bg1"/>
                </a:solidFill>
              </a:rPr>
              <a:t> </a:t>
            </a:r>
            <a:r>
              <a:rPr lang="en-US" altLang="zh-CN" sz="1400" dirty="0">
                <a:solidFill>
                  <a:schemeClr val="bg1"/>
                </a:solidFill>
              </a:rPr>
              <a:t>《</a:t>
            </a:r>
            <a:r>
              <a:rPr lang="zh-CN" altLang="en-US" sz="1400" dirty="0">
                <a:solidFill>
                  <a:schemeClr val="bg1"/>
                </a:solidFill>
              </a:rPr>
              <a:t>深度学习现象导论</a:t>
            </a:r>
            <a:r>
              <a:rPr lang="en-US" altLang="zh-CN" sz="1400" dirty="0">
                <a:solidFill>
                  <a:schemeClr val="bg1"/>
                </a:solidFill>
              </a:rPr>
              <a:t>》 </a:t>
            </a:r>
            <a:r>
              <a:rPr lang="zh-CN" altLang="en-US" sz="1400" dirty="0">
                <a:solidFill>
                  <a:schemeClr val="bg1"/>
                </a:solidFill>
              </a:rPr>
              <a:t>许志钦、张耀宇</a:t>
            </a:r>
          </a:p>
        </p:txBody>
      </p:sp>
      <p:sp>
        <p:nvSpPr>
          <p:cNvPr id="9" name="文本框 8">
            <a:extLst>
              <a:ext uri="{FF2B5EF4-FFF2-40B4-BE49-F238E27FC236}">
                <a16:creationId xmlns:a16="http://schemas.microsoft.com/office/drawing/2014/main" id="{C1F0CCA3-963F-EC24-B774-C1A9D159F01E}"/>
              </a:ext>
            </a:extLst>
          </p:cNvPr>
          <p:cNvSpPr txBox="1"/>
          <p:nvPr/>
        </p:nvSpPr>
        <p:spPr>
          <a:xfrm>
            <a:off x="251012" y="1703294"/>
            <a:ext cx="3128682" cy="400110"/>
          </a:xfrm>
          <a:prstGeom prst="rect">
            <a:avLst/>
          </a:prstGeom>
          <a:noFill/>
        </p:spPr>
        <p:txBody>
          <a:bodyPr wrap="square" rtlCol="0">
            <a:spAutoFit/>
          </a:bodyPr>
          <a:lstStyle/>
          <a:p>
            <a:pPr algn="l"/>
            <a:r>
              <a:rPr kumimoji="1" lang="zh-CN" altLang="en-US" sz="2000" dirty="0"/>
              <a:t>请问：哪个函数更高频？</a:t>
            </a:r>
          </a:p>
        </p:txBody>
      </p:sp>
    </p:spTree>
    <p:extLst>
      <p:ext uri="{BB962C8B-B14F-4D97-AF65-F5344CB8AC3E}">
        <p14:creationId xmlns:p14="http://schemas.microsoft.com/office/powerpoint/2010/main" val="29023916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9BD598-F89B-4C66-8168-468EC76C5203}"/>
              </a:ext>
            </a:extLst>
          </p:cNvPr>
          <p:cNvSpPr>
            <a:spLocks noGrp="1"/>
          </p:cNvSpPr>
          <p:nvPr>
            <p:ph type="title"/>
          </p:nvPr>
        </p:nvSpPr>
        <p:spPr/>
        <p:txBody>
          <a:bodyPr/>
          <a:lstStyle/>
          <a:p>
            <a:r>
              <a:rPr lang="zh-CN" altLang="en-US" dirty="0"/>
              <a:t>采用非单调激活函数</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A86C3A3F-07D5-4173-B60E-655A5788AFFA}"/>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3</m:t>
                          </m:r>
                          <m:r>
                            <a:rPr lang="en-US" altLang="zh-CN" b="0" i="1" smtClean="0">
                              <a:latin typeface="Cambria Math" panose="02040503050406030204" pitchFamily="18" charset="0"/>
                            </a:rPr>
                            <m:t>𝑎</m:t>
                          </m:r>
                        </m:den>
                      </m:f>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𝜋</m:t>
                          </m:r>
                        </m:e>
                        <m:sup>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4</m:t>
                              </m:r>
                            </m:den>
                          </m:f>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𝑥</m:t>
                                      </m:r>
                                    </m:num>
                                    <m:den>
                                      <m:r>
                                        <a:rPr lang="en-US" altLang="zh-CN" b="0" i="1" smtClean="0">
                                          <a:latin typeface="Cambria Math" panose="02040503050406030204" pitchFamily="18" charset="0"/>
                                        </a:rPr>
                                        <m:t>𝑎</m:t>
                                      </m:r>
                                    </m:den>
                                  </m:f>
                                </m:e>
                              </m:d>
                            </m:e>
                            <m:sup>
                              <m:r>
                                <a:rPr lang="en-US" altLang="zh-CN" b="0" i="1" smtClean="0">
                                  <a:latin typeface="Cambria Math" panose="02040503050406030204" pitchFamily="18" charset="0"/>
                                </a:rPr>
                                <m:t>2</m:t>
                              </m:r>
                            </m:sup>
                          </m:sSup>
                        </m:e>
                      </m:d>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𝑥</m:t>
                                          </m:r>
                                        </m:num>
                                        <m:den>
                                          <m:r>
                                            <a:rPr lang="en-US" altLang="zh-CN" b="0" i="1" smtClean="0">
                                              <a:latin typeface="Cambria Math" panose="02040503050406030204" pitchFamily="18" charset="0"/>
                                            </a:rPr>
                                            <m:t>𝑎</m:t>
                                          </m:r>
                                        </m:den>
                                      </m:f>
                                    </m:e>
                                  </m:d>
                                </m:e>
                                <m:sup>
                                  <m:r>
                                    <a:rPr lang="en-US" altLang="zh-CN" b="0" i="1" smtClean="0">
                                      <a:latin typeface="Cambria Math" panose="02040503050406030204" pitchFamily="18" charset="0"/>
                                    </a:rPr>
                                    <m:t>2</m:t>
                                  </m:r>
                                </m:sup>
                              </m:sSup>
                            </m:e>
                          </m:d>
                        </m:e>
                      </m:func>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m:oMathPara>
                </a14:m>
                <a:endParaRPr lang="zh-CN" altLang="en-US" dirty="0"/>
              </a:p>
            </p:txBody>
          </p:sp>
        </mc:Choice>
        <mc:Fallback xmlns="">
          <p:sp>
            <p:nvSpPr>
              <p:cNvPr id="5" name="内容占位符 4">
                <a:extLst>
                  <a:ext uri="{FF2B5EF4-FFF2-40B4-BE49-F238E27FC236}">
                    <a16:creationId xmlns:a16="http://schemas.microsoft.com/office/drawing/2014/main" id="{A86C3A3F-07D5-4173-B60E-655A5788AFFA}"/>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EA93FE0F-2E19-4BC3-9ACA-2B7E02DD8699}"/>
                  </a:ext>
                </a:extLst>
              </p:cNvPr>
              <p:cNvSpPr txBox="1"/>
              <p:nvPr/>
            </p:nvSpPr>
            <p:spPr>
              <a:xfrm>
                <a:off x="4314936" y="5705232"/>
                <a:ext cx="37338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3200" b="0" i="1" u="none" strike="noStrike" kern="1200" cap="none" spc="0" normalizeH="0" baseline="0" noProof="0">
                          <a:ln>
                            <a:noFill/>
                          </a:ln>
                          <a:solidFill>
                            <a:srgbClr val="B61616"/>
                          </a:solidFill>
                          <a:effectLst/>
                          <a:uLnTx/>
                          <a:uFillTx/>
                          <a:latin typeface="Cambria Math" panose="02040503050406030204" pitchFamily="18" charset="0"/>
                          <a:cs typeface="+mn-cs"/>
                        </a:rPr>
                        <m:t>𝑎</m:t>
                      </m:r>
                      <m:r>
                        <a:rPr kumimoji="0" lang="en-US" altLang="zh-CN" sz="3200" b="0" i="1" u="none" strike="noStrike" kern="1200" cap="none" spc="0" normalizeH="0" baseline="0" noProof="0">
                          <a:ln>
                            <a:noFill/>
                          </a:ln>
                          <a:solidFill>
                            <a:srgbClr val="B61616"/>
                          </a:solidFill>
                          <a:effectLst/>
                          <a:uLnTx/>
                          <a:uFillTx/>
                          <a:latin typeface="Cambria Math" panose="02040503050406030204" pitchFamily="18" charset="0"/>
                          <a:cs typeface="+mn-cs"/>
                        </a:rPr>
                        <m:t>=0.3, </m:t>
                      </m:r>
                      <m:r>
                        <a:rPr kumimoji="0" lang="en-US" altLang="zh-CN" sz="3200" b="0" i="1" u="none" strike="noStrike" kern="1200" cap="none" spc="0" normalizeH="0" baseline="0" noProof="0">
                          <a:ln>
                            <a:noFill/>
                          </a:ln>
                          <a:solidFill>
                            <a:srgbClr val="B61616"/>
                          </a:solidFill>
                          <a:effectLst/>
                          <a:uLnTx/>
                          <a:uFillTx/>
                          <a:latin typeface="Cambria Math" panose="02040503050406030204" pitchFamily="18" charset="0"/>
                          <a:cs typeface="+mn-cs"/>
                        </a:rPr>
                        <m:t>𝑏</m:t>
                      </m:r>
                      <m:r>
                        <a:rPr kumimoji="0" lang="en-US" altLang="zh-CN" sz="3200" b="0" i="1" u="none" strike="noStrike" kern="1200" cap="none" spc="0" normalizeH="0" baseline="0" noProof="0">
                          <a:ln>
                            <a:noFill/>
                          </a:ln>
                          <a:solidFill>
                            <a:srgbClr val="B61616"/>
                          </a:solidFill>
                          <a:effectLst/>
                          <a:uLnTx/>
                          <a:uFillTx/>
                          <a:latin typeface="Cambria Math" panose="02040503050406030204" pitchFamily="18" charset="0"/>
                          <a:cs typeface="+mn-cs"/>
                        </a:rPr>
                        <m:t>=5</m:t>
                      </m:r>
                    </m:oMath>
                  </m:oMathPara>
                </a14:m>
                <a:endParaRPr kumimoji="0" lang="zh-CN" altLang="en-US" sz="3200" b="0" i="1" u="none" strike="noStrike" kern="1200" cap="none" spc="0" normalizeH="0" baseline="0" noProof="0" dirty="0">
                  <a:ln>
                    <a:noFill/>
                  </a:ln>
                  <a:solidFill>
                    <a:srgbClr val="B61616"/>
                  </a:solidFill>
                  <a:effectLst/>
                  <a:uLnTx/>
                  <a:uFillTx/>
                  <a:latin typeface="Cambria Math" panose="02040503050406030204" pitchFamily="18" charset="0"/>
                  <a:ea typeface="黑体"/>
                  <a:cs typeface="+mn-cs"/>
                </a:endParaRPr>
              </a:p>
            </p:txBody>
          </p:sp>
        </mc:Choice>
        <mc:Fallback xmlns="">
          <p:sp>
            <p:nvSpPr>
              <p:cNvPr id="12" name="文本框 11">
                <a:extLst>
                  <a:ext uri="{FF2B5EF4-FFF2-40B4-BE49-F238E27FC236}">
                    <a16:creationId xmlns:a16="http://schemas.microsoft.com/office/drawing/2014/main" id="{EA93FE0F-2E19-4BC3-9ACA-2B7E02DD8699}"/>
                  </a:ext>
                </a:extLst>
              </p:cNvPr>
              <p:cNvSpPr txBox="1">
                <a:spLocks noRot="1" noChangeAspect="1" noMove="1" noResize="1" noEditPoints="1" noAdjustHandles="1" noChangeArrowheads="1" noChangeShapeType="1" noTextEdit="1"/>
              </p:cNvSpPr>
              <p:nvPr/>
            </p:nvSpPr>
            <p:spPr>
              <a:xfrm>
                <a:off x="4314936" y="5705232"/>
                <a:ext cx="3733800" cy="584775"/>
              </a:xfrm>
              <a:prstGeom prst="rect">
                <a:avLst/>
              </a:prstGeom>
              <a:blipFill>
                <a:blip r:embed="rId5"/>
                <a:stretch>
                  <a:fillRect/>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84F74693-CA0E-420A-18D9-CCB5DD7077F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14858" y="2057233"/>
            <a:ext cx="5476570" cy="3651047"/>
          </a:xfrm>
          <a:prstGeom prst="rect">
            <a:avLst/>
          </a:prstGeom>
        </p:spPr>
      </p:pic>
      <p:pic>
        <p:nvPicPr>
          <p:cNvPr id="4" name="图片 3">
            <a:extLst>
              <a:ext uri="{FF2B5EF4-FFF2-40B4-BE49-F238E27FC236}">
                <a16:creationId xmlns:a16="http://schemas.microsoft.com/office/drawing/2014/main" id="{D57DEF8D-5275-5895-B650-AFEF5F052D2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181836" y="2054185"/>
            <a:ext cx="5485714" cy="3651047"/>
          </a:xfrm>
          <a:prstGeom prst="rect">
            <a:avLst/>
          </a:prstGeom>
        </p:spPr>
      </p:pic>
      <p:sp>
        <p:nvSpPr>
          <p:cNvPr id="7" name="文本框 6">
            <a:extLst>
              <a:ext uri="{FF2B5EF4-FFF2-40B4-BE49-F238E27FC236}">
                <a16:creationId xmlns:a16="http://schemas.microsoft.com/office/drawing/2014/main" id="{A6DCF8E4-12FD-A3B5-9095-C6E3E4C3CA8C}"/>
              </a:ext>
            </a:extLst>
          </p:cNvPr>
          <p:cNvSpPr txBox="1"/>
          <p:nvPr/>
        </p:nvSpPr>
        <p:spPr>
          <a:xfrm>
            <a:off x="63500" y="6435334"/>
            <a:ext cx="7924309" cy="307777"/>
          </a:xfrm>
          <a:prstGeom prst="rect">
            <a:avLst/>
          </a:prstGeom>
          <a:noFill/>
        </p:spPr>
        <p:txBody>
          <a:bodyPr wrap="square">
            <a:spAutoFit/>
          </a:bodyPr>
          <a:lstStyle/>
          <a:p>
            <a:r>
              <a:rPr lang="zh-CN" altLang="en-US" sz="1400" dirty="0">
                <a:solidFill>
                  <a:schemeClr val="bg1"/>
                </a:solidFill>
              </a:rPr>
              <a:t> </a:t>
            </a:r>
            <a:r>
              <a:rPr lang="en-US" altLang="zh-CN" sz="1400" dirty="0">
                <a:solidFill>
                  <a:schemeClr val="bg1"/>
                </a:solidFill>
              </a:rPr>
              <a:t>《</a:t>
            </a:r>
            <a:r>
              <a:rPr lang="zh-CN" altLang="en-US" sz="1400" dirty="0">
                <a:solidFill>
                  <a:schemeClr val="bg1"/>
                </a:solidFill>
              </a:rPr>
              <a:t>深度学习现象导论</a:t>
            </a:r>
            <a:r>
              <a:rPr lang="en-US" altLang="zh-CN" sz="1400" dirty="0">
                <a:solidFill>
                  <a:schemeClr val="bg1"/>
                </a:solidFill>
              </a:rPr>
              <a:t>》 </a:t>
            </a:r>
            <a:r>
              <a:rPr lang="zh-CN" altLang="en-US" sz="1400" dirty="0">
                <a:solidFill>
                  <a:schemeClr val="bg1"/>
                </a:solidFill>
              </a:rPr>
              <a:t>许志钦、张耀宇</a:t>
            </a:r>
          </a:p>
        </p:txBody>
      </p:sp>
    </p:spTree>
    <p:extLst>
      <p:ext uri="{BB962C8B-B14F-4D97-AF65-F5344CB8AC3E}">
        <p14:creationId xmlns:p14="http://schemas.microsoft.com/office/powerpoint/2010/main" val="13416186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9BD598-F89B-4C66-8168-468EC76C5203}"/>
              </a:ext>
            </a:extLst>
          </p:cNvPr>
          <p:cNvSpPr>
            <a:spLocks noGrp="1"/>
          </p:cNvSpPr>
          <p:nvPr>
            <p:ph type="title"/>
          </p:nvPr>
        </p:nvSpPr>
        <p:spPr/>
        <p:txBody>
          <a:bodyPr/>
          <a:lstStyle/>
          <a:p>
            <a:r>
              <a:rPr lang="zh-CN" altLang="en-US" dirty="0"/>
              <a:t>采用非单调激活函数</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A86C3A3F-07D5-4173-B60E-655A5788AFFA}"/>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3</m:t>
                          </m:r>
                          <m:r>
                            <a:rPr lang="en-US" altLang="zh-CN" b="0" i="1" smtClean="0">
                              <a:latin typeface="Cambria Math" panose="02040503050406030204" pitchFamily="18" charset="0"/>
                            </a:rPr>
                            <m:t>𝑎</m:t>
                          </m:r>
                        </m:den>
                      </m:f>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𝜋</m:t>
                          </m:r>
                        </m:e>
                        <m:sup>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4</m:t>
                              </m:r>
                            </m:den>
                          </m:f>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𝑥</m:t>
                                      </m:r>
                                    </m:num>
                                    <m:den>
                                      <m:r>
                                        <a:rPr lang="en-US" altLang="zh-CN" b="0" i="1" smtClean="0">
                                          <a:latin typeface="Cambria Math" panose="02040503050406030204" pitchFamily="18" charset="0"/>
                                        </a:rPr>
                                        <m:t>𝑎</m:t>
                                      </m:r>
                                    </m:den>
                                  </m:f>
                                </m:e>
                              </m:d>
                            </m:e>
                            <m:sup>
                              <m:r>
                                <a:rPr lang="en-US" altLang="zh-CN" b="0" i="1" smtClean="0">
                                  <a:latin typeface="Cambria Math" panose="02040503050406030204" pitchFamily="18" charset="0"/>
                                </a:rPr>
                                <m:t>2</m:t>
                              </m:r>
                            </m:sup>
                          </m:sSup>
                        </m:e>
                      </m:d>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𝑥</m:t>
                                          </m:r>
                                        </m:num>
                                        <m:den>
                                          <m:r>
                                            <a:rPr lang="en-US" altLang="zh-CN" b="0" i="1" smtClean="0">
                                              <a:latin typeface="Cambria Math" panose="02040503050406030204" pitchFamily="18" charset="0"/>
                                            </a:rPr>
                                            <m:t>𝑎</m:t>
                                          </m:r>
                                        </m:den>
                                      </m:f>
                                    </m:e>
                                  </m:d>
                                </m:e>
                                <m:sup>
                                  <m:r>
                                    <a:rPr lang="en-US" altLang="zh-CN" b="0" i="1" smtClean="0">
                                      <a:latin typeface="Cambria Math" panose="02040503050406030204" pitchFamily="18" charset="0"/>
                                    </a:rPr>
                                    <m:t>2</m:t>
                                  </m:r>
                                </m:sup>
                              </m:sSup>
                            </m:e>
                          </m:d>
                        </m:e>
                      </m:func>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m:oMathPara>
                </a14:m>
                <a:endParaRPr lang="zh-CN" altLang="en-US" dirty="0"/>
              </a:p>
            </p:txBody>
          </p:sp>
        </mc:Choice>
        <mc:Fallback xmlns="">
          <p:sp>
            <p:nvSpPr>
              <p:cNvPr id="5" name="内容占位符 4">
                <a:extLst>
                  <a:ext uri="{FF2B5EF4-FFF2-40B4-BE49-F238E27FC236}">
                    <a16:creationId xmlns:a16="http://schemas.microsoft.com/office/drawing/2014/main" id="{A86C3A3F-07D5-4173-B60E-655A5788AFFA}"/>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84F74693-CA0E-420A-18D9-CCB5DD7077F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14858" y="2057233"/>
            <a:ext cx="5476570" cy="3651047"/>
          </a:xfrm>
          <a:prstGeom prst="rect">
            <a:avLst/>
          </a:prstGeom>
        </p:spPr>
      </p:pic>
      <p:pic>
        <p:nvPicPr>
          <p:cNvPr id="4" name="图片 3">
            <a:extLst>
              <a:ext uri="{FF2B5EF4-FFF2-40B4-BE49-F238E27FC236}">
                <a16:creationId xmlns:a16="http://schemas.microsoft.com/office/drawing/2014/main" id="{D57DEF8D-5275-5895-B650-AFEF5F052D2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186408" y="2054185"/>
            <a:ext cx="5476570" cy="3651047"/>
          </a:xfrm>
          <a:prstGeom prst="rect">
            <a:avLst/>
          </a:prstGeom>
        </p:spPr>
      </p:pic>
      <p:sp>
        <p:nvSpPr>
          <p:cNvPr id="7" name="文本框 6">
            <a:extLst>
              <a:ext uri="{FF2B5EF4-FFF2-40B4-BE49-F238E27FC236}">
                <a16:creationId xmlns:a16="http://schemas.microsoft.com/office/drawing/2014/main" id="{A6DCF8E4-12FD-A3B5-9095-C6E3E4C3CA8C}"/>
              </a:ext>
            </a:extLst>
          </p:cNvPr>
          <p:cNvSpPr txBox="1"/>
          <p:nvPr/>
        </p:nvSpPr>
        <p:spPr>
          <a:xfrm>
            <a:off x="63500" y="6435334"/>
            <a:ext cx="7924309" cy="307777"/>
          </a:xfrm>
          <a:prstGeom prst="rect">
            <a:avLst/>
          </a:prstGeom>
          <a:noFill/>
        </p:spPr>
        <p:txBody>
          <a:bodyPr wrap="square">
            <a:spAutoFit/>
          </a:bodyPr>
          <a:lstStyle/>
          <a:p>
            <a:r>
              <a:rPr lang="zh-CN" altLang="en-US" sz="1400" dirty="0">
                <a:solidFill>
                  <a:schemeClr val="bg1"/>
                </a:solidFill>
              </a:rPr>
              <a:t> </a:t>
            </a:r>
            <a:r>
              <a:rPr lang="en-US" altLang="zh-CN" sz="1400" dirty="0">
                <a:solidFill>
                  <a:schemeClr val="bg1"/>
                </a:solidFill>
              </a:rPr>
              <a:t>《</a:t>
            </a:r>
            <a:r>
              <a:rPr lang="zh-CN" altLang="en-US" sz="1400" dirty="0">
                <a:solidFill>
                  <a:schemeClr val="bg1"/>
                </a:solidFill>
              </a:rPr>
              <a:t>深度学习现象导论</a:t>
            </a:r>
            <a:r>
              <a:rPr lang="en-US" altLang="zh-CN" sz="1400" dirty="0">
                <a:solidFill>
                  <a:schemeClr val="bg1"/>
                </a:solidFill>
              </a:rPr>
              <a:t>》 </a:t>
            </a:r>
            <a:r>
              <a:rPr lang="zh-CN" altLang="en-US" sz="1400" dirty="0">
                <a:solidFill>
                  <a:schemeClr val="bg1"/>
                </a:solidFill>
              </a:rPr>
              <a:t>许志钦、张耀宇</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1A9C70B2-9D48-A68D-B3A3-DA4106E43820}"/>
                  </a:ext>
                </a:extLst>
              </p:cNvPr>
              <p:cNvSpPr txBox="1"/>
              <p:nvPr/>
            </p:nvSpPr>
            <p:spPr>
              <a:xfrm>
                <a:off x="4314936" y="5705232"/>
                <a:ext cx="37338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3200" b="0" i="1" u="none" strike="noStrike" kern="1200" cap="none" spc="0" normalizeH="0" baseline="0" noProof="0" smtClean="0">
                          <a:ln>
                            <a:noFill/>
                          </a:ln>
                          <a:solidFill>
                            <a:srgbClr val="B61616"/>
                          </a:solidFill>
                          <a:effectLst/>
                          <a:uLnTx/>
                          <a:uFillTx/>
                          <a:latin typeface="Cambria Math" panose="02040503050406030204" pitchFamily="18" charset="0"/>
                          <a:cs typeface="+mn-cs"/>
                        </a:rPr>
                        <m:t>𝑎</m:t>
                      </m:r>
                      <m:r>
                        <a:rPr kumimoji="0" lang="en-US" altLang="zh-CN" sz="3200" b="0" i="1" u="none" strike="noStrike" kern="1200" cap="none" spc="0" normalizeH="0" baseline="0" noProof="0" smtClean="0">
                          <a:ln>
                            <a:noFill/>
                          </a:ln>
                          <a:solidFill>
                            <a:srgbClr val="B61616"/>
                          </a:solidFill>
                          <a:effectLst/>
                          <a:uLnTx/>
                          <a:uFillTx/>
                          <a:latin typeface="Cambria Math" panose="02040503050406030204" pitchFamily="18" charset="0"/>
                          <a:cs typeface="+mn-cs"/>
                        </a:rPr>
                        <m:t>=0.1, </m:t>
                      </m:r>
                      <m:r>
                        <a:rPr kumimoji="0" lang="en-US" altLang="zh-CN" sz="3200" b="0" i="1" u="none" strike="noStrike" kern="1200" cap="none" spc="0" normalizeH="0" baseline="0" noProof="0">
                          <a:ln>
                            <a:noFill/>
                          </a:ln>
                          <a:solidFill>
                            <a:srgbClr val="B61616"/>
                          </a:solidFill>
                          <a:effectLst/>
                          <a:uLnTx/>
                          <a:uFillTx/>
                          <a:latin typeface="Cambria Math" panose="02040503050406030204" pitchFamily="18" charset="0"/>
                          <a:cs typeface="+mn-cs"/>
                        </a:rPr>
                        <m:t>𝑏</m:t>
                      </m:r>
                      <m:r>
                        <a:rPr kumimoji="0" lang="en-US" altLang="zh-CN" sz="3200" b="0" i="1" u="none" strike="noStrike" kern="1200" cap="none" spc="0" normalizeH="0" baseline="0" noProof="0">
                          <a:ln>
                            <a:noFill/>
                          </a:ln>
                          <a:solidFill>
                            <a:srgbClr val="B61616"/>
                          </a:solidFill>
                          <a:effectLst/>
                          <a:uLnTx/>
                          <a:uFillTx/>
                          <a:latin typeface="Cambria Math" panose="02040503050406030204" pitchFamily="18" charset="0"/>
                          <a:cs typeface="+mn-cs"/>
                        </a:rPr>
                        <m:t>=5</m:t>
                      </m:r>
                    </m:oMath>
                  </m:oMathPara>
                </a14:m>
                <a:endParaRPr kumimoji="0" lang="zh-CN" altLang="en-US" sz="3200" b="0" i="1" u="none" strike="noStrike" kern="1200" cap="none" spc="0" normalizeH="0" baseline="0" noProof="0" dirty="0">
                  <a:ln>
                    <a:noFill/>
                  </a:ln>
                  <a:solidFill>
                    <a:srgbClr val="B61616"/>
                  </a:solidFill>
                  <a:effectLst/>
                  <a:uLnTx/>
                  <a:uFillTx/>
                  <a:latin typeface="Cambria Math" panose="02040503050406030204" pitchFamily="18" charset="0"/>
                  <a:ea typeface="黑体"/>
                  <a:cs typeface="+mn-cs"/>
                </a:endParaRPr>
              </a:p>
            </p:txBody>
          </p:sp>
        </mc:Choice>
        <mc:Fallback xmlns="">
          <p:sp>
            <p:nvSpPr>
              <p:cNvPr id="9" name="文本框 8">
                <a:extLst>
                  <a:ext uri="{FF2B5EF4-FFF2-40B4-BE49-F238E27FC236}">
                    <a16:creationId xmlns:a16="http://schemas.microsoft.com/office/drawing/2014/main" id="{1A9C70B2-9D48-A68D-B3A3-DA4106E43820}"/>
                  </a:ext>
                </a:extLst>
              </p:cNvPr>
              <p:cNvSpPr txBox="1">
                <a:spLocks noRot="1" noChangeAspect="1" noMove="1" noResize="1" noEditPoints="1" noAdjustHandles="1" noChangeArrowheads="1" noChangeShapeType="1" noTextEdit="1"/>
              </p:cNvSpPr>
              <p:nvPr/>
            </p:nvSpPr>
            <p:spPr>
              <a:xfrm>
                <a:off x="4314936" y="5705232"/>
                <a:ext cx="3733800" cy="584775"/>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9520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207E99-5600-424F-97FC-4EFD04B805A4}"/>
              </a:ext>
            </a:extLst>
          </p:cNvPr>
          <p:cNvSpPr>
            <a:spLocks noGrp="1"/>
          </p:cNvSpPr>
          <p:nvPr>
            <p:ph type="title"/>
          </p:nvPr>
        </p:nvSpPr>
        <p:spPr>
          <a:xfrm>
            <a:off x="269630" y="93744"/>
            <a:ext cx="11752041" cy="559888"/>
          </a:xfrm>
        </p:spPr>
        <p:txBody>
          <a:bodyPr/>
          <a:lstStyle/>
          <a:p>
            <a:r>
              <a:rPr lang="zh-CN" altLang="en-US" dirty="0"/>
              <a:t>满足频率原则，光滑插值，泛化好</a:t>
            </a:r>
          </a:p>
        </p:txBody>
      </p:sp>
      <p:pic>
        <p:nvPicPr>
          <p:cNvPr id="5" name="内容占位符 4">
            <a:extLst>
              <a:ext uri="{FF2B5EF4-FFF2-40B4-BE49-F238E27FC236}">
                <a16:creationId xmlns:a16="http://schemas.microsoft.com/office/drawing/2014/main" id="{8203067B-2B7C-4DA5-B175-3AEF079DCC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328" y="1238397"/>
            <a:ext cx="3154020" cy="2102680"/>
          </a:xfrm>
        </p:spPr>
      </p:pic>
      <p:pic>
        <p:nvPicPr>
          <p:cNvPr id="6" name="内容占位符 4">
            <a:extLst>
              <a:ext uri="{FF2B5EF4-FFF2-40B4-BE49-F238E27FC236}">
                <a16:creationId xmlns:a16="http://schemas.microsoft.com/office/drawing/2014/main" id="{BBCCFA2F-40CF-4372-867B-EA8236DAE2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3651" y="1238398"/>
            <a:ext cx="3154021" cy="2102680"/>
          </a:xfrm>
          <a:prstGeom prst="rect">
            <a:avLst/>
          </a:prstGeom>
        </p:spPr>
      </p:pic>
      <p:pic>
        <p:nvPicPr>
          <p:cNvPr id="7" name="内容占位符 4">
            <a:extLst>
              <a:ext uri="{FF2B5EF4-FFF2-40B4-BE49-F238E27FC236}">
                <a16:creationId xmlns:a16="http://schemas.microsoft.com/office/drawing/2014/main" id="{67555209-ECA3-4015-AEA1-81311E7775B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7672" y="1512293"/>
            <a:ext cx="2747755" cy="1828784"/>
          </a:xfrm>
          <a:prstGeom prst="rect">
            <a:avLst/>
          </a:prstGeom>
        </p:spPr>
      </p:pic>
      <p:pic>
        <p:nvPicPr>
          <p:cNvPr id="8" name="内容占位符 4">
            <a:extLst>
              <a:ext uri="{FF2B5EF4-FFF2-40B4-BE49-F238E27FC236}">
                <a16:creationId xmlns:a16="http://schemas.microsoft.com/office/drawing/2014/main" id="{B2F530A9-482A-41D3-A119-4732AE68B2E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641" y="3733688"/>
            <a:ext cx="2987252" cy="1988182"/>
          </a:xfrm>
          <a:prstGeom prst="rect">
            <a:avLst/>
          </a:prstGeom>
        </p:spPr>
      </p:pic>
      <p:pic>
        <p:nvPicPr>
          <p:cNvPr id="9" name="内容占位符 4">
            <a:extLst>
              <a:ext uri="{FF2B5EF4-FFF2-40B4-BE49-F238E27FC236}">
                <a16:creationId xmlns:a16="http://schemas.microsoft.com/office/drawing/2014/main" id="{00A7B7B8-BB3A-4A4F-9C6E-8EA65F95FB2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23744" y="3733687"/>
            <a:ext cx="3063178" cy="2038715"/>
          </a:xfrm>
          <a:prstGeom prst="rect">
            <a:avLst/>
          </a:prstGeom>
        </p:spPr>
      </p:pic>
      <p:pic>
        <p:nvPicPr>
          <p:cNvPr id="10" name="内容占位符 4">
            <a:extLst>
              <a:ext uri="{FF2B5EF4-FFF2-40B4-BE49-F238E27FC236}">
                <a16:creationId xmlns:a16="http://schemas.microsoft.com/office/drawing/2014/main" id="{286EB13D-73DD-45CA-9D81-CAA21DED9F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15773" y="3764633"/>
            <a:ext cx="2894262" cy="1926292"/>
          </a:xfrm>
          <a:prstGeom prst="rect">
            <a:avLst/>
          </a:prstGeom>
        </p:spPr>
      </p:pic>
      <p:pic>
        <p:nvPicPr>
          <p:cNvPr id="24" name="图片 23">
            <a:extLst>
              <a:ext uri="{FF2B5EF4-FFF2-40B4-BE49-F238E27FC236}">
                <a16:creationId xmlns:a16="http://schemas.microsoft.com/office/drawing/2014/main" id="{4930BEE5-67F7-44A8-8C1E-DFCCC183564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35417" y="1404209"/>
            <a:ext cx="2656583" cy="1771055"/>
          </a:xfrm>
          <a:prstGeom prst="rect">
            <a:avLst/>
          </a:prstGeom>
        </p:spPr>
      </p:pic>
      <p:sp>
        <p:nvSpPr>
          <p:cNvPr id="3" name="矩形 2">
            <a:extLst>
              <a:ext uri="{FF2B5EF4-FFF2-40B4-BE49-F238E27FC236}">
                <a16:creationId xmlns:a16="http://schemas.microsoft.com/office/drawing/2014/main" id="{E36E2851-4C6B-424A-B792-C0127A115C9F}"/>
              </a:ext>
            </a:extLst>
          </p:cNvPr>
          <p:cNvSpPr/>
          <p:nvPr/>
        </p:nvSpPr>
        <p:spPr>
          <a:xfrm>
            <a:off x="10442574" y="6438873"/>
            <a:ext cx="164660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B61616"/>
                </a:solidFill>
                <a:effectLst/>
                <a:uLnTx/>
                <a:uFillTx/>
                <a:latin typeface="Book Antiqua"/>
                <a:ea typeface="黑体"/>
                <a:cs typeface="+mn-cs"/>
              </a:rPr>
              <a:t>220908154157</a:t>
            </a:r>
          </a:p>
        </p:txBody>
      </p:sp>
      <p:sp>
        <p:nvSpPr>
          <p:cNvPr id="4" name="文本框 3">
            <a:extLst>
              <a:ext uri="{FF2B5EF4-FFF2-40B4-BE49-F238E27FC236}">
                <a16:creationId xmlns:a16="http://schemas.microsoft.com/office/drawing/2014/main" id="{F705D145-BE5A-535F-631B-F8E510F8F140}"/>
              </a:ext>
            </a:extLst>
          </p:cNvPr>
          <p:cNvSpPr txBox="1"/>
          <p:nvPr/>
        </p:nvSpPr>
        <p:spPr>
          <a:xfrm>
            <a:off x="876543" y="3317798"/>
            <a:ext cx="13611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Book Antiqua"/>
                <a:ea typeface="黑体"/>
                <a:cs typeface="+mn-cs"/>
              </a:rPr>
              <a:t>Activation</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11" name="文本框 10">
            <a:extLst>
              <a:ext uri="{FF2B5EF4-FFF2-40B4-BE49-F238E27FC236}">
                <a16:creationId xmlns:a16="http://schemas.microsoft.com/office/drawing/2014/main" id="{69C16875-26BB-C4A4-7185-59767956F73B}"/>
              </a:ext>
            </a:extLst>
          </p:cNvPr>
          <p:cNvSpPr txBox="1"/>
          <p:nvPr/>
        </p:nvSpPr>
        <p:spPr>
          <a:xfrm>
            <a:off x="3966880" y="3265080"/>
            <a:ext cx="221128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Book Antiqua"/>
                <a:ea typeface="黑体"/>
                <a:cs typeface="+mn-cs"/>
              </a:rPr>
              <a:t>Frequency domain</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12" name="文本框 11">
            <a:extLst>
              <a:ext uri="{FF2B5EF4-FFF2-40B4-BE49-F238E27FC236}">
                <a16:creationId xmlns:a16="http://schemas.microsoft.com/office/drawing/2014/main" id="{055FE76F-193C-1B25-E7EE-2E5E3BE4FFAA}"/>
              </a:ext>
            </a:extLst>
          </p:cNvPr>
          <p:cNvSpPr txBox="1"/>
          <p:nvPr/>
        </p:nvSpPr>
        <p:spPr>
          <a:xfrm>
            <a:off x="7362862" y="3253814"/>
            <a:ext cx="20675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Book Antiqua"/>
                <a:ea typeface="黑体"/>
                <a:cs typeface="+mn-cs"/>
              </a:rPr>
              <a:t>Initial epoch</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13" name="文本框 12">
            <a:extLst>
              <a:ext uri="{FF2B5EF4-FFF2-40B4-BE49-F238E27FC236}">
                <a16:creationId xmlns:a16="http://schemas.microsoft.com/office/drawing/2014/main" id="{9FDC393E-DB49-E34A-6B2E-16B1A835B198}"/>
              </a:ext>
            </a:extLst>
          </p:cNvPr>
          <p:cNvSpPr txBox="1"/>
          <p:nvPr/>
        </p:nvSpPr>
        <p:spPr>
          <a:xfrm>
            <a:off x="9829928" y="3229689"/>
            <a:ext cx="206756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Book Antiqua"/>
                <a:ea typeface="黑体"/>
                <a:cs typeface="+mn-cs"/>
              </a:rPr>
              <a:t>Relative error of three frequencies</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14" name="文本框 13">
            <a:extLst>
              <a:ext uri="{FF2B5EF4-FFF2-40B4-BE49-F238E27FC236}">
                <a16:creationId xmlns:a16="http://schemas.microsoft.com/office/drawing/2014/main" id="{C2091013-76B0-3736-18DC-661AFAFBE420}"/>
              </a:ext>
            </a:extLst>
          </p:cNvPr>
          <p:cNvSpPr txBox="1"/>
          <p:nvPr/>
        </p:nvSpPr>
        <p:spPr>
          <a:xfrm>
            <a:off x="9325427" y="1077187"/>
            <a:ext cx="2596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Book Antiqua"/>
                <a:ea typeface="黑体"/>
                <a:cs typeface="+mn-cs"/>
              </a:rPr>
              <a:t>Low frequency faster</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15" name="文本框 14">
            <a:extLst>
              <a:ext uri="{FF2B5EF4-FFF2-40B4-BE49-F238E27FC236}">
                <a16:creationId xmlns:a16="http://schemas.microsoft.com/office/drawing/2014/main" id="{4E9FE9C5-CD43-71F8-059E-F52008093B7F}"/>
              </a:ext>
            </a:extLst>
          </p:cNvPr>
          <p:cNvSpPr txBox="1"/>
          <p:nvPr/>
        </p:nvSpPr>
        <p:spPr>
          <a:xfrm>
            <a:off x="615420" y="5826987"/>
            <a:ext cx="241027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Book Antiqua"/>
                <a:ea typeface="黑体"/>
                <a:cs typeface="+mn-cs"/>
              </a:rPr>
              <a:t>Final, training points</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16" name="文本框 15">
            <a:extLst>
              <a:ext uri="{FF2B5EF4-FFF2-40B4-BE49-F238E27FC236}">
                <a16:creationId xmlns:a16="http://schemas.microsoft.com/office/drawing/2014/main" id="{CAE07AC4-B8B8-AABD-5DA4-35F8C166E3B9}"/>
              </a:ext>
            </a:extLst>
          </p:cNvPr>
          <p:cNvSpPr txBox="1"/>
          <p:nvPr/>
        </p:nvSpPr>
        <p:spPr>
          <a:xfrm>
            <a:off x="3832164" y="5826987"/>
            <a:ext cx="22638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Book Antiqua"/>
                <a:ea typeface="黑体"/>
                <a:cs typeface="+mn-cs"/>
              </a:rPr>
              <a:t>Final, test points</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17" name="文本框 16">
            <a:extLst>
              <a:ext uri="{FF2B5EF4-FFF2-40B4-BE49-F238E27FC236}">
                <a16:creationId xmlns:a16="http://schemas.microsoft.com/office/drawing/2014/main" id="{0524B664-1C49-8F2E-B43C-F8C330CD3BA4}"/>
              </a:ext>
            </a:extLst>
          </p:cNvPr>
          <p:cNvSpPr txBox="1"/>
          <p:nvPr/>
        </p:nvSpPr>
        <p:spPr>
          <a:xfrm>
            <a:off x="7061591" y="5826987"/>
            <a:ext cx="22638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Book Antiqua"/>
                <a:ea typeface="黑体"/>
                <a:cs typeface="+mn-cs"/>
              </a:rPr>
              <a:t>Loss</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18" name="文本框 17">
            <a:extLst>
              <a:ext uri="{FF2B5EF4-FFF2-40B4-BE49-F238E27FC236}">
                <a16:creationId xmlns:a16="http://schemas.microsoft.com/office/drawing/2014/main" id="{A3B033A2-48BE-DAF8-2826-3C2E5CF58A9A}"/>
              </a:ext>
            </a:extLst>
          </p:cNvPr>
          <p:cNvSpPr txBox="1"/>
          <p:nvPr/>
        </p:nvSpPr>
        <p:spPr>
          <a:xfrm>
            <a:off x="40640" y="6254013"/>
            <a:ext cx="1027176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err="1">
                <a:ln>
                  <a:noFill/>
                </a:ln>
                <a:solidFill>
                  <a:srgbClr val="FFFFFF"/>
                </a:solidFill>
                <a:effectLst/>
                <a:uLnTx/>
                <a:uFillTx/>
                <a:latin typeface="Georgia" panose="02040502050405020303" pitchFamily="18" charset="0"/>
                <a:ea typeface="黑体"/>
                <a:cs typeface="+mn-cs"/>
              </a:rPr>
              <a:t>Zhi</a:t>
            </a:r>
            <a:r>
              <a:rPr kumimoji="0" lang="en-US" altLang="zh-CN" sz="1800" b="1" i="0" u="none" strike="noStrike" kern="1200" cap="none" spc="0" normalizeH="0" baseline="0" noProof="0" dirty="0">
                <a:ln>
                  <a:noFill/>
                </a:ln>
                <a:solidFill>
                  <a:srgbClr val="FFFFFF"/>
                </a:solidFill>
                <a:effectLst/>
                <a:uLnTx/>
                <a:uFillTx/>
                <a:latin typeface="Georgia" panose="02040502050405020303" pitchFamily="18" charset="0"/>
                <a:ea typeface="黑体"/>
                <a:cs typeface="+mn-cs"/>
              </a:rPr>
              <a:t>-Qin John Xu*</a:t>
            </a:r>
            <a:r>
              <a:rPr kumimoji="0" lang="en-US" altLang="zh-CN" sz="1800" b="0" i="0" u="none" strike="noStrike" kern="1200" cap="none" spc="0" normalizeH="0" baseline="0" noProof="0" dirty="0">
                <a:ln>
                  <a:noFill/>
                </a:ln>
                <a:solidFill>
                  <a:srgbClr val="FFFFFF"/>
                </a:solidFill>
                <a:effectLst/>
                <a:uLnTx/>
                <a:uFillTx/>
                <a:latin typeface="Georgia" panose="02040502050405020303" pitchFamily="18" charset="0"/>
                <a:ea typeface="黑体"/>
                <a:cs typeface="+mn-cs"/>
              </a:rPr>
              <a:t>, Yaoyu Zhang, Tao Luo,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Georgia" panose="02040502050405020303" pitchFamily="18" charset="0"/>
                <a:ea typeface="黑体"/>
                <a:cs typeface="+mn-cs"/>
              </a:rPr>
              <a:t>Overview frequency principle/spectral bias in deep learning. </a:t>
            </a:r>
            <a:r>
              <a:rPr kumimoji="0" lang="en-US" altLang="zh-CN" sz="1800" b="0" i="0" u="none" strike="noStrike" kern="1200" cap="none" spc="0" normalizeH="0" baseline="0" noProof="0" dirty="0" err="1">
                <a:ln>
                  <a:noFill/>
                </a:ln>
                <a:solidFill>
                  <a:srgbClr val="FFFFFF"/>
                </a:solidFill>
                <a:effectLst/>
                <a:uLnTx/>
                <a:uFillTx/>
                <a:latin typeface="Georgia" panose="02040502050405020303" pitchFamily="18" charset="0"/>
                <a:ea typeface="黑体"/>
                <a:cs typeface="+mn-cs"/>
              </a:rPr>
              <a:t>arxiv</a:t>
            </a:r>
            <a:r>
              <a:rPr kumimoji="0" lang="en-US" altLang="zh-CN" sz="1800" b="0" i="0" u="none" strike="noStrike" kern="1200" cap="none" spc="0" normalizeH="0" baseline="0" noProof="0" dirty="0">
                <a:ln>
                  <a:noFill/>
                </a:ln>
                <a:solidFill>
                  <a:srgbClr val="FFFFFF"/>
                </a:solidFill>
                <a:effectLst/>
                <a:uLnTx/>
                <a:uFillTx/>
                <a:latin typeface="Georgia" panose="02040502050405020303" pitchFamily="18" charset="0"/>
                <a:ea typeface="黑体"/>
                <a:cs typeface="+mn-cs"/>
              </a:rPr>
              <a:t> 2201.07395 (2022)</a:t>
            </a:r>
            <a:endParaRPr kumimoji="0" lang="zh-CN" altLang="en-US" sz="1800" b="0" i="0" u="none" strike="noStrike" kern="1200" cap="none" spc="0" normalizeH="0" baseline="0" noProof="0" dirty="0">
              <a:ln>
                <a:noFill/>
              </a:ln>
              <a:solidFill>
                <a:srgbClr val="FFFFFF"/>
              </a:solidFill>
              <a:effectLst/>
              <a:uLnTx/>
              <a:uFillTx/>
              <a:latin typeface="Book Antiqua"/>
              <a:ea typeface="黑体"/>
              <a:cs typeface="+mn-cs"/>
            </a:endParaRPr>
          </a:p>
        </p:txBody>
      </p:sp>
      <mc:AlternateContent xmlns:mc="http://schemas.openxmlformats.org/markup-compatibility/2006" xmlns:a14="http://schemas.microsoft.com/office/drawing/2010/main">
        <mc:Choice Requires="a14">
          <p:sp>
            <p:nvSpPr>
              <p:cNvPr id="19" name="椭圆形标注 18">
                <a:extLst>
                  <a:ext uri="{FF2B5EF4-FFF2-40B4-BE49-F238E27FC236}">
                    <a16:creationId xmlns:a16="http://schemas.microsoft.com/office/drawing/2014/main" id="{AF96F46A-F7D7-D062-B9F7-B22CDE3BC535}"/>
                  </a:ext>
                </a:extLst>
              </p:cNvPr>
              <p:cNvSpPr/>
              <p:nvPr/>
            </p:nvSpPr>
            <p:spPr>
              <a:xfrm>
                <a:off x="5152570" y="711326"/>
                <a:ext cx="3657601" cy="527070"/>
              </a:xfrm>
              <a:prstGeom prst="wedgeEllipseCallout">
                <a:avLst>
                  <a:gd name="adj1" fmla="val -61311"/>
                  <a:gd name="adj2" fmla="val 334605"/>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rgbClr val="C00000"/>
                    </a:solidFill>
                  </a:rPr>
                  <a:t>激活函数：</a:t>
                </a:r>
                <a14:m>
                  <m:oMath xmlns:m="http://schemas.openxmlformats.org/officeDocument/2006/math">
                    <m:r>
                      <a:rPr kumimoji="0" lang="en-US" altLang="zh-CN" sz="1600" b="0" i="1" u="none" strike="noStrike" kern="1200" cap="none" spc="0" normalizeH="0" baseline="0" noProof="0" smtClean="0">
                        <a:ln>
                          <a:noFill/>
                        </a:ln>
                        <a:solidFill>
                          <a:srgbClr val="B61616"/>
                        </a:solidFill>
                        <a:effectLst/>
                        <a:uLnTx/>
                        <a:uFillTx/>
                        <a:latin typeface="Cambria Math" panose="02040503050406030204" pitchFamily="18" charset="0"/>
                        <a:cs typeface="+mn-cs"/>
                      </a:rPr>
                      <m:t>𝑎</m:t>
                    </m:r>
                    <m:r>
                      <a:rPr kumimoji="0" lang="en-US" altLang="zh-CN" sz="1600" b="0" i="1" u="none" strike="noStrike" kern="1200" cap="none" spc="0" normalizeH="0" baseline="0" noProof="0" smtClean="0">
                        <a:ln>
                          <a:noFill/>
                        </a:ln>
                        <a:solidFill>
                          <a:srgbClr val="B61616"/>
                        </a:solidFill>
                        <a:effectLst/>
                        <a:uLnTx/>
                        <a:uFillTx/>
                        <a:latin typeface="Cambria Math" panose="02040503050406030204" pitchFamily="18" charset="0"/>
                        <a:cs typeface="+mn-cs"/>
                      </a:rPr>
                      <m:t>=0.3, </m:t>
                    </m:r>
                    <m:r>
                      <a:rPr kumimoji="0" lang="en-US" altLang="zh-CN" sz="1600" b="0" i="1" u="none" strike="noStrike" kern="1200" cap="none" spc="0" normalizeH="0" baseline="0" noProof="0" smtClean="0">
                        <a:ln>
                          <a:noFill/>
                        </a:ln>
                        <a:solidFill>
                          <a:srgbClr val="B61616"/>
                        </a:solidFill>
                        <a:effectLst/>
                        <a:uLnTx/>
                        <a:uFillTx/>
                        <a:latin typeface="Cambria Math" panose="02040503050406030204" pitchFamily="18" charset="0"/>
                        <a:cs typeface="+mn-cs"/>
                      </a:rPr>
                      <m:t>𝑏</m:t>
                    </m:r>
                    <m:r>
                      <a:rPr kumimoji="0" lang="en-US" altLang="zh-CN" sz="1600" b="0" i="1" u="none" strike="noStrike" kern="1200" cap="none" spc="0" normalizeH="0" baseline="0" noProof="0" smtClean="0">
                        <a:ln>
                          <a:noFill/>
                        </a:ln>
                        <a:solidFill>
                          <a:srgbClr val="B61616"/>
                        </a:solidFill>
                        <a:effectLst/>
                        <a:uLnTx/>
                        <a:uFillTx/>
                        <a:latin typeface="Cambria Math" panose="02040503050406030204" pitchFamily="18" charset="0"/>
                        <a:cs typeface="+mn-cs"/>
                      </a:rPr>
                      <m:t>=5</m:t>
                    </m:r>
                  </m:oMath>
                </a14:m>
                <a:endParaRPr kumimoji="0" lang="zh-CN" altLang="en-US" sz="1600" b="0" i="1" u="none" strike="noStrike" kern="1200" cap="none" spc="0" normalizeH="0" baseline="0" noProof="0" dirty="0">
                  <a:ln>
                    <a:noFill/>
                  </a:ln>
                  <a:solidFill>
                    <a:srgbClr val="B61616"/>
                  </a:solidFill>
                  <a:effectLst/>
                  <a:uLnTx/>
                  <a:uFillTx/>
                  <a:latin typeface="Cambria Math" panose="02040503050406030204" pitchFamily="18" charset="0"/>
                  <a:ea typeface="黑体"/>
                  <a:cs typeface="+mn-cs"/>
                </a:endParaRPr>
              </a:p>
            </p:txBody>
          </p:sp>
        </mc:Choice>
        <mc:Fallback xmlns="">
          <p:sp>
            <p:nvSpPr>
              <p:cNvPr id="19" name="椭圆形标注 18">
                <a:extLst>
                  <a:ext uri="{FF2B5EF4-FFF2-40B4-BE49-F238E27FC236}">
                    <a16:creationId xmlns:a16="http://schemas.microsoft.com/office/drawing/2014/main" id="{AF96F46A-F7D7-D062-B9F7-B22CDE3BC535}"/>
                  </a:ext>
                </a:extLst>
              </p:cNvPr>
              <p:cNvSpPr>
                <a:spLocks noRot="1" noChangeAspect="1" noMove="1" noResize="1" noEditPoints="1" noAdjustHandles="1" noChangeArrowheads="1" noChangeShapeType="1" noTextEdit="1"/>
              </p:cNvSpPr>
              <p:nvPr/>
            </p:nvSpPr>
            <p:spPr>
              <a:xfrm>
                <a:off x="5152570" y="711326"/>
                <a:ext cx="3657601" cy="527070"/>
              </a:xfrm>
              <a:prstGeom prst="wedgeEllipseCallout">
                <a:avLst>
                  <a:gd name="adj1" fmla="val -61311"/>
                  <a:gd name="adj2" fmla="val 334605"/>
                </a:avLst>
              </a:prstGeom>
              <a:blipFill>
                <a:blip r:embed="rId9"/>
                <a:stretch>
                  <a:fillRect/>
                </a:stretch>
              </a:blipFill>
              <a:ln>
                <a:noFill/>
              </a:ln>
            </p:spPr>
            <p:txBody>
              <a:bodyPr/>
              <a:lstStyle/>
              <a:p>
                <a:r>
                  <a:rPr lang="zh-CN" altLang="en-US">
                    <a:noFill/>
                  </a:rPr>
                  <a:t> </a:t>
                </a:r>
              </a:p>
            </p:txBody>
          </p:sp>
        </mc:Fallback>
      </mc:AlternateContent>
      <p:sp>
        <p:nvSpPr>
          <p:cNvPr id="20" name="椭圆形标注 18">
            <a:extLst>
              <a:ext uri="{FF2B5EF4-FFF2-40B4-BE49-F238E27FC236}">
                <a16:creationId xmlns:a16="http://schemas.microsoft.com/office/drawing/2014/main" id="{F7B1C481-E655-38B6-0AB7-A6559EADACC1}"/>
              </a:ext>
            </a:extLst>
          </p:cNvPr>
          <p:cNvSpPr/>
          <p:nvPr/>
        </p:nvSpPr>
        <p:spPr>
          <a:xfrm>
            <a:off x="709779" y="752907"/>
            <a:ext cx="3657601" cy="527070"/>
          </a:xfrm>
          <a:prstGeom prst="wedgeEllipseCallout">
            <a:avLst>
              <a:gd name="adj1" fmla="val 38491"/>
              <a:gd name="adj2" fmla="val 133580"/>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rgbClr val="C00000"/>
                </a:solidFill>
              </a:rPr>
              <a:t>目标函数</a:t>
            </a:r>
            <a:endParaRPr kumimoji="0" lang="zh-CN" altLang="en-US" sz="1600" b="0" i="1" u="none" strike="noStrike" kern="1200" cap="none" spc="0" normalizeH="0" baseline="0" noProof="0" dirty="0">
              <a:ln>
                <a:noFill/>
              </a:ln>
              <a:solidFill>
                <a:srgbClr val="B61616"/>
              </a:solidFill>
              <a:effectLst/>
              <a:uLnTx/>
              <a:uFillTx/>
              <a:latin typeface="Cambria Math" panose="02040503050406030204" pitchFamily="18" charset="0"/>
              <a:ea typeface="黑体"/>
              <a:cs typeface="+mn-cs"/>
            </a:endParaRPr>
          </a:p>
        </p:txBody>
      </p:sp>
    </p:spTree>
    <p:extLst>
      <p:ext uri="{BB962C8B-B14F-4D97-AF65-F5344CB8AC3E}">
        <p14:creationId xmlns:p14="http://schemas.microsoft.com/office/powerpoint/2010/main" val="20324862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207E99-5600-424F-97FC-4EFD04B805A4}"/>
              </a:ext>
            </a:extLst>
          </p:cNvPr>
          <p:cNvSpPr>
            <a:spLocks noGrp="1"/>
          </p:cNvSpPr>
          <p:nvPr>
            <p:ph type="title"/>
          </p:nvPr>
        </p:nvSpPr>
        <p:spPr>
          <a:xfrm>
            <a:off x="269630" y="64716"/>
            <a:ext cx="11752041" cy="589080"/>
          </a:xfrm>
        </p:spPr>
        <p:txBody>
          <a:bodyPr/>
          <a:lstStyle/>
          <a:p>
            <a:r>
              <a:rPr lang="zh-CN" altLang="en-US" dirty="0"/>
              <a:t>违背频率原则，振荡插值，泛化差</a:t>
            </a:r>
          </a:p>
        </p:txBody>
      </p:sp>
      <p:pic>
        <p:nvPicPr>
          <p:cNvPr id="5" name="内容占位符 4">
            <a:extLst>
              <a:ext uri="{FF2B5EF4-FFF2-40B4-BE49-F238E27FC236}">
                <a16:creationId xmlns:a16="http://schemas.microsoft.com/office/drawing/2014/main" id="{8203067B-2B7C-4DA5-B175-3AEF079DCC5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0328" y="1240149"/>
            <a:ext cx="3154020" cy="2099175"/>
          </a:xfrm>
        </p:spPr>
      </p:pic>
      <p:pic>
        <p:nvPicPr>
          <p:cNvPr id="6" name="内容占位符 4">
            <a:extLst>
              <a:ext uri="{FF2B5EF4-FFF2-40B4-BE49-F238E27FC236}">
                <a16:creationId xmlns:a16="http://schemas.microsoft.com/office/drawing/2014/main" id="{BBCCFA2F-40CF-4372-867B-EA8236DAE2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3651" y="1240150"/>
            <a:ext cx="3154021" cy="2099176"/>
          </a:xfrm>
          <a:prstGeom prst="rect">
            <a:avLst/>
          </a:prstGeom>
        </p:spPr>
      </p:pic>
      <p:pic>
        <p:nvPicPr>
          <p:cNvPr id="7" name="内容占位符 4">
            <a:extLst>
              <a:ext uri="{FF2B5EF4-FFF2-40B4-BE49-F238E27FC236}">
                <a16:creationId xmlns:a16="http://schemas.microsoft.com/office/drawing/2014/main" id="{67555209-ECA3-4015-AEA1-81311E7775B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7672" y="1512293"/>
            <a:ext cx="2747755" cy="1828783"/>
          </a:xfrm>
          <a:prstGeom prst="rect">
            <a:avLst/>
          </a:prstGeom>
        </p:spPr>
      </p:pic>
      <p:pic>
        <p:nvPicPr>
          <p:cNvPr id="8" name="内容占位符 4">
            <a:extLst>
              <a:ext uri="{FF2B5EF4-FFF2-40B4-BE49-F238E27FC236}">
                <a16:creationId xmlns:a16="http://schemas.microsoft.com/office/drawing/2014/main" id="{B2F530A9-482A-41D3-A119-4732AE68B2E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641" y="3733688"/>
            <a:ext cx="2987251" cy="1988182"/>
          </a:xfrm>
          <a:prstGeom prst="rect">
            <a:avLst/>
          </a:prstGeom>
        </p:spPr>
      </p:pic>
      <p:pic>
        <p:nvPicPr>
          <p:cNvPr id="9" name="内容占位符 4">
            <a:extLst>
              <a:ext uri="{FF2B5EF4-FFF2-40B4-BE49-F238E27FC236}">
                <a16:creationId xmlns:a16="http://schemas.microsoft.com/office/drawing/2014/main" id="{00A7B7B8-BB3A-4A4F-9C6E-8EA65F95FB2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23744" y="3733687"/>
            <a:ext cx="3063177" cy="2038715"/>
          </a:xfrm>
          <a:prstGeom prst="rect">
            <a:avLst/>
          </a:prstGeom>
        </p:spPr>
      </p:pic>
      <p:pic>
        <p:nvPicPr>
          <p:cNvPr id="10" name="内容占位符 4">
            <a:extLst>
              <a:ext uri="{FF2B5EF4-FFF2-40B4-BE49-F238E27FC236}">
                <a16:creationId xmlns:a16="http://schemas.microsoft.com/office/drawing/2014/main" id="{286EB13D-73DD-45CA-9D81-CAA21DED9F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15773" y="3764633"/>
            <a:ext cx="2894261" cy="1926292"/>
          </a:xfrm>
          <a:prstGeom prst="rect">
            <a:avLst/>
          </a:prstGeom>
        </p:spPr>
      </p:pic>
      <p:pic>
        <p:nvPicPr>
          <p:cNvPr id="24" name="图片 23">
            <a:extLst>
              <a:ext uri="{FF2B5EF4-FFF2-40B4-BE49-F238E27FC236}">
                <a16:creationId xmlns:a16="http://schemas.microsoft.com/office/drawing/2014/main" id="{4930BEE5-67F7-44A8-8C1E-DFCCC183564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35417" y="1405685"/>
            <a:ext cx="2656583" cy="1768103"/>
          </a:xfrm>
          <a:prstGeom prst="rect">
            <a:avLst/>
          </a:prstGeom>
        </p:spPr>
      </p:pic>
      <p:sp>
        <p:nvSpPr>
          <p:cNvPr id="3" name="矩形 2">
            <a:extLst>
              <a:ext uri="{FF2B5EF4-FFF2-40B4-BE49-F238E27FC236}">
                <a16:creationId xmlns:a16="http://schemas.microsoft.com/office/drawing/2014/main" id="{E36E2851-4C6B-424A-B792-C0127A115C9F}"/>
              </a:ext>
            </a:extLst>
          </p:cNvPr>
          <p:cNvSpPr/>
          <p:nvPr/>
        </p:nvSpPr>
        <p:spPr>
          <a:xfrm>
            <a:off x="10442574" y="6438873"/>
            <a:ext cx="164660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Book Antiqua"/>
                <a:ea typeface="黑体"/>
                <a:cs typeface="+mn-cs"/>
              </a:rPr>
              <a:t>220911183904</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4" name="文本框 3">
            <a:extLst>
              <a:ext uri="{FF2B5EF4-FFF2-40B4-BE49-F238E27FC236}">
                <a16:creationId xmlns:a16="http://schemas.microsoft.com/office/drawing/2014/main" id="{F37FEB02-28CC-54D8-2588-04FDCDEEE15A}"/>
              </a:ext>
            </a:extLst>
          </p:cNvPr>
          <p:cNvSpPr txBox="1"/>
          <p:nvPr/>
        </p:nvSpPr>
        <p:spPr>
          <a:xfrm>
            <a:off x="876543" y="3317798"/>
            <a:ext cx="12570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Book Antiqua"/>
                <a:ea typeface="黑体"/>
                <a:cs typeface="+mn-cs"/>
              </a:rPr>
              <a:t>Activation</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11" name="文本框 10">
            <a:extLst>
              <a:ext uri="{FF2B5EF4-FFF2-40B4-BE49-F238E27FC236}">
                <a16:creationId xmlns:a16="http://schemas.microsoft.com/office/drawing/2014/main" id="{88479025-2348-A0BD-E515-E692CB4D6F7F}"/>
              </a:ext>
            </a:extLst>
          </p:cNvPr>
          <p:cNvSpPr txBox="1"/>
          <p:nvPr/>
        </p:nvSpPr>
        <p:spPr>
          <a:xfrm>
            <a:off x="3966881" y="3265080"/>
            <a:ext cx="23544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Book Antiqua"/>
                <a:ea typeface="黑体"/>
                <a:cs typeface="+mn-cs"/>
              </a:rPr>
              <a:t>Frequency domain</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12" name="文本框 11">
            <a:extLst>
              <a:ext uri="{FF2B5EF4-FFF2-40B4-BE49-F238E27FC236}">
                <a16:creationId xmlns:a16="http://schemas.microsoft.com/office/drawing/2014/main" id="{3D422575-2A13-8432-CC94-7D69B4F3A270}"/>
              </a:ext>
            </a:extLst>
          </p:cNvPr>
          <p:cNvSpPr txBox="1"/>
          <p:nvPr/>
        </p:nvSpPr>
        <p:spPr>
          <a:xfrm>
            <a:off x="7362862" y="3253814"/>
            <a:ext cx="20675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Book Antiqua"/>
                <a:ea typeface="黑体"/>
                <a:cs typeface="+mn-cs"/>
              </a:rPr>
              <a:t>Initial epoch</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13" name="文本框 12">
            <a:extLst>
              <a:ext uri="{FF2B5EF4-FFF2-40B4-BE49-F238E27FC236}">
                <a16:creationId xmlns:a16="http://schemas.microsoft.com/office/drawing/2014/main" id="{AF69F509-70FB-836D-F967-DAD142CC3EE6}"/>
              </a:ext>
            </a:extLst>
          </p:cNvPr>
          <p:cNvSpPr txBox="1"/>
          <p:nvPr/>
        </p:nvSpPr>
        <p:spPr>
          <a:xfrm>
            <a:off x="9829928" y="3229689"/>
            <a:ext cx="206756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Book Antiqua"/>
                <a:ea typeface="黑体"/>
                <a:cs typeface="+mn-cs"/>
              </a:rPr>
              <a:t>Relative error of three frequencies</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14" name="文本框 13">
            <a:extLst>
              <a:ext uri="{FF2B5EF4-FFF2-40B4-BE49-F238E27FC236}">
                <a16:creationId xmlns:a16="http://schemas.microsoft.com/office/drawing/2014/main" id="{151CDB07-0DAF-9CDE-EF03-2904F342AAD5}"/>
              </a:ext>
            </a:extLst>
          </p:cNvPr>
          <p:cNvSpPr txBox="1"/>
          <p:nvPr/>
        </p:nvSpPr>
        <p:spPr>
          <a:xfrm>
            <a:off x="9658534" y="1077187"/>
            <a:ext cx="22638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Book Antiqua"/>
                <a:ea typeface="黑体"/>
                <a:cs typeface="+mn-cs"/>
              </a:rPr>
              <a:t>No frequency faster</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16" name="文本框 15">
            <a:extLst>
              <a:ext uri="{FF2B5EF4-FFF2-40B4-BE49-F238E27FC236}">
                <a16:creationId xmlns:a16="http://schemas.microsoft.com/office/drawing/2014/main" id="{F695C3EE-0F5C-6409-13E7-39F9C5229559}"/>
              </a:ext>
            </a:extLst>
          </p:cNvPr>
          <p:cNvSpPr txBox="1"/>
          <p:nvPr/>
        </p:nvSpPr>
        <p:spPr>
          <a:xfrm>
            <a:off x="3832164" y="5826987"/>
            <a:ext cx="22638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Book Antiqua"/>
                <a:ea typeface="黑体"/>
                <a:cs typeface="+mn-cs"/>
              </a:rPr>
              <a:t>Final, test points</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17" name="文本框 16">
            <a:extLst>
              <a:ext uri="{FF2B5EF4-FFF2-40B4-BE49-F238E27FC236}">
                <a16:creationId xmlns:a16="http://schemas.microsoft.com/office/drawing/2014/main" id="{6BF3CD86-0916-DB14-C7E1-06EFA031EC0E}"/>
              </a:ext>
            </a:extLst>
          </p:cNvPr>
          <p:cNvSpPr txBox="1"/>
          <p:nvPr/>
        </p:nvSpPr>
        <p:spPr>
          <a:xfrm>
            <a:off x="7061591" y="5826987"/>
            <a:ext cx="22638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Book Antiqua"/>
                <a:ea typeface="黑体"/>
                <a:cs typeface="+mn-cs"/>
              </a:rPr>
              <a:t>Loss</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18" name="文本框 17">
            <a:extLst>
              <a:ext uri="{FF2B5EF4-FFF2-40B4-BE49-F238E27FC236}">
                <a16:creationId xmlns:a16="http://schemas.microsoft.com/office/drawing/2014/main" id="{87F0C74E-F6EB-A6A9-EF0F-BB4FC2C86C15}"/>
              </a:ext>
            </a:extLst>
          </p:cNvPr>
          <p:cNvSpPr txBox="1"/>
          <p:nvPr/>
        </p:nvSpPr>
        <p:spPr>
          <a:xfrm>
            <a:off x="40640" y="6254013"/>
            <a:ext cx="1027176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err="1">
                <a:ln>
                  <a:noFill/>
                </a:ln>
                <a:solidFill>
                  <a:srgbClr val="FFFFFF"/>
                </a:solidFill>
                <a:effectLst/>
                <a:uLnTx/>
                <a:uFillTx/>
                <a:latin typeface="Georgia" panose="02040502050405020303" pitchFamily="18" charset="0"/>
                <a:ea typeface="黑体"/>
                <a:cs typeface="+mn-cs"/>
              </a:rPr>
              <a:t>Zhi</a:t>
            </a:r>
            <a:r>
              <a:rPr kumimoji="0" lang="en-US" altLang="zh-CN" sz="1800" b="1" i="0" u="none" strike="noStrike" kern="1200" cap="none" spc="0" normalizeH="0" baseline="0" noProof="0" dirty="0">
                <a:ln>
                  <a:noFill/>
                </a:ln>
                <a:solidFill>
                  <a:srgbClr val="FFFFFF"/>
                </a:solidFill>
                <a:effectLst/>
                <a:uLnTx/>
                <a:uFillTx/>
                <a:latin typeface="Georgia" panose="02040502050405020303" pitchFamily="18" charset="0"/>
                <a:ea typeface="黑体"/>
                <a:cs typeface="+mn-cs"/>
              </a:rPr>
              <a:t>-Qin John Xu*</a:t>
            </a:r>
            <a:r>
              <a:rPr kumimoji="0" lang="en-US" altLang="zh-CN" sz="1800" b="0" i="0" u="none" strike="noStrike" kern="1200" cap="none" spc="0" normalizeH="0" baseline="0" noProof="0" dirty="0">
                <a:ln>
                  <a:noFill/>
                </a:ln>
                <a:solidFill>
                  <a:srgbClr val="FFFFFF"/>
                </a:solidFill>
                <a:effectLst/>
                <a:uLnTx/>
                <a:uFillTx/>
                <a:latin typeface="Georgia" panose="02040502050405020303" pitchFamily="18" charset="0"/>
                <a:ea typeface="黑体"/>
                <a:cs typeface="+mn-cs"/>
              </a:rPr>
              <a:t>, Yaoyu Zhang, Tao Luo,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Georgia" panose="02040502050405020303" pitchFamily="18" charset="0"/>
                <a:ea typeface="黑体"/>
                <a:cs typeface="+mn-cs"/>
              </a:rPr>
              <a:t>Overview frequency principle/spectral bias in deep learning. </a:t>
            </a:r>
            <a:r>
              <a:rPr kumimoji="0" lang="en-US" altLang="zh-CN" sz="1800" b="0" i="0" u="none" strike="noStrike" kern="1200" cap="none" spc="0" normalizeH="0" baseline="0" noProof="0" dirty="0" err="1">
                <a:ln>
                  <a:noFill/>
                </a:ln>
                <a:solidFill>
                  <a:srgbClr val="FFFFFF"/>
                </a:solidFill>
                <a:effectLst/>
                <a:uLnTx/>
                <a:uFillTx/>
                <a:latin typeface="Georgia" panose="02040502050405020303" pitchFamily="18" charset="0"/>
                <a:ea typeface="黑体"/>
                <a:cs typeface="+mn-cs"/>
              </a:rPr>
              <a:t>arxiv</a:t>
            </a:r>
            <a:r>
              <a:rPr kumimoji="0" lang="en-US" altLang="zh-CN" sz="1800" b="0" i="0" u="none" strike="noStrike" kern="1200" cap="none" spc="0" normalizeH="0" baseline="0" noProof="0" dirty="0">
                <a:ln>
                  <a:noFill/>
                </a:ln>
                <a:solidFill>
                  <a:srgbClr val="FFFFFF"/>
                </a:solidFill>
                <a:effectLst/>
                <a:uLnTx/>
                <a:uFillTx/>
                <a:latin typeface="Georgia" panose="02040502050405020303" pitchFamily="18" charset="0"/>
                <a:ea typeface="黑体"/>
                <a:cs typeface="+mn-cs"/>
              </a:rPr>
              <a:t> 2201.07395 (2022)</a:t>
            </a:r>
            <a:endParaRPr kumimoji="0" lang="zh-CN" altLang="en-US" sz="1800" b="0" i="0" u="none" strike="noStrike" kern="1200" cap="none" spc="0" normalizeH="0" baseline="0" noProof="0" dirty="0">
              <a:ln>
                <a:noFill/>
              </a:ln>
              <a:solidFill>
                <a:srgbClr val="FFFFFF"/>
              </a:solidFill>
              <a:effectLst/>
              <a:uLnTx/>
              <a:uFillTx/>
              <a:latin typeface="Book Antiqua"/>
              <a:ea typeface="黑体"/>
              <a:cs typeface="+mn-cs"/>
            </a:endParaRPr>
          </a:p>
        </p:txBody>
      </p:sp>
      <mc:AlternateContent xmlns:mc="http://schemas.openxmlformats.org/markup-compatibility/2006" xmlns:a14="http://schemas.microsoft.com/office/drawing/2010/main">
        <mc:Choice Requires="a14">
          <p:sp>
            <p:nvSpPr>
              <p:cNvPr id="19" name="椭圆形标注 18">
                <a:extLst>
                  <a:ext uri="{FF2B5EF4-FFF2-40B4-BE49-F238E27FC236}">
                    <a16:creationId xmlns:a16="http://schemas.microsoft.com/office/drawing/2014/main" id="{9FD7F2BE-6DDA-ADD0-0DA0-A00C92865AF0}"/>
                  </a:ext>
                </a:extLst>
              </p:cNvPr>
              <p:cNvSpPr/>
              <p:nvPr/>
            </p:nvSpPr>
            <p:spPr>
              <a:xfrm>
                <a:off x="5152570" y="711326"/>
                <a:ext cx="3657601" cy="527070"/>
              </a:xfrm>
              <a:prstGeom prst="wedgeEllipseCallout">
                <a:avLst>
                  <a:gd name="adj1" fmla="val -61311"/>
                  <a:gd name="adj2" fmla="val 334605"/>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rgbClr val="C00000"/>
                    </a:solidFill>
                  </a:rPr>
                  <a:t>激活函数：</a:t>
                </a:r>
                <a14:m>
                  <m:oMath xmlns:m="http://schemas.openxmlformats.org/officeDocument/2006/math">
                    <m:r>
                      <a:rPr kumimoji="0" lang="en-US" altLang="zh-CN" sz="1600" b="0" i="1" u="none" strike="noStrike" kern="1200" cap="none" spc="0" normalizeH="0" baseline="0" noProof="0" smtClean="0">
                        <a:ln>
                          <a:noFill/>
                        </a:ln>
                        <a:solidFill>
                          <a:srgbClr val="B61616"/>
                        </a:solidFill>
                        <a:effectLst/>
                        <a:uLnTx/>
                        <a:uFillTx/>
                        <a:latin typeface="Cambria Math" panose="02040503050406030204" pitchFamily="18" charset="0"/>
                        <a:cs typeface="+mn-cs"/>
                      </a:rPr>
                      <m:t>𝑎</m:t>
                    </m:r>
                    <m:r>
                      <a:rPr kumimoji="0" lang="en-US" altLang="zh-CN" sz="1600" b="0" i="1" u="none" strike="noStrike" kern="1200" cap="none" spc="0" normalizeH="0" baseline="0" noProof="0" smtClean="0">
                        <a:ln>
                          <a:noFill/>
                        </a:ln>
                        <a:solidFill>
                          <a:srgbClr val="B61616"/>
                        </a:solidFill>
                        <a:effectLst/>
                        <a:uLnTx/>
                        <a:uFillTx/>
                        <a:latin typeface="Cambria Math" panose="02040503050406030204" pitchFamily="18" charset="0"/>
                        <a:cs typeface="+mn-cs"/>
                      </a:rPr>
                      <m:t>=0.1, </m:t>
                    </m:r>
                    <m:r>
                      <a:rPr kumimoji="0" lang="en-US" altLang="zh-CN" sz="1600" b="0" i="1" u="none" strike="noStrike" kern="1200" cap="none" spc="0" normalizeH="0" baseline="0" noProof="0" smtClean="0">
                        <a:ln>
                          <a:noFill/>
                        </a:ln>
                        <a:solidFill>
                          <a:srgbClr val="B61616"/>
                        </a:solidFill>
                        <a:effectLst/>
                        <a:uLnTx/>
                        <a:uFillTx/>
                        <a:latin typeface="Cambria Math" panose="02040503050406030204" pitchFamily="18" charset="0"/>
                        <a:cs typeface="+mn-cs"/>
                      </a:rPr>
                      <m:t>𝑏</m:t>
                    </m:r>
                    <m:r>
                      <a:rPr kumimoji="0" lang="en-US" altLang="zh-CN" sz="1600" b="0" i="1" u="none" strike="noStrike" kern="1200" cap="none" spc="0" normalizeH="0" baseline="0" noProof="0" smtClean="0">
                        <a:ln>
                          <a:noFill/>
                        </a:ln>
                        <a:solidFill>
                          <a:srgbClr val="B61616"/>
                        </a:solidFill>
                        <a:effectLst/>
                        <a:uLnTx/>
                        <a:uFillTx/>
                        <a:latin typeface="Cambria Math" panose="02040503050406030204" pitchFamily="18" charset="0"/>
                        <a:cs typeface="+mn-cs"/>
                      </a:rPr>
                      <m:t>=5</m:t>
                    </m:r>
                  </m:oMath>
                </a14:m>
                <a:endParaRPr kumimoji="0" lang="zh-CN" altLang="en-US" sz="1600" b="0" i="1" u="none" strike="noStrike" kern="1200" cap="none" spc="0" normalizeH="0" baseline="0" noProof="0" dirty="0">
                  <a:ln>
                    <a:noFill/>
                  </a:ln>
                  <a:solidFill>
                    <a:srgbClr val="B61616"/>
                  </a:solidFill>
                  <a:effectLst/>
                  <a:uLnTx/>
                  <a:uFillTx/>
                  <a:latin typeface="Cambria Math" panose="02040503050406030204" pitchFamily="18" charset="0"/>
                  <a:ea typeface="黑体"/>
                  <a:cs typeface="+mn-cs"/>
                </a:endParaRPr>
              </a:p>
            </p:txBody>
          </p:sp>
        </mc:Choice>
        <mc:Fallback xmlns="">
          <p:sp>
            <p:nvSpPr>
              <p:cNvPr id="19" name="椭圆形标注 18">
                <a:extLst>
                  <a:ext uri="{FF2B5EF4-FFF2-40B4-BE49-F238E27FC236}">
                    <a16:creationId xmlns:a16="http://schemas.microsoft.com/office/drawing/2014/main" id="{9FD7F2BE-6DDA-ADD0-0DA0-A00C92865AF0}"/>
                  </a:ext>
                </a:extLst>
              </p:cNvPr>
              <p:cNvSpPr>
                <a:spLocks noRot="1" noChangeAspect="1" noMove="1" noResize="1" noEditPoints="1" noAdjustHandles="1" noChangeArrowheads="1" noChangeShapeType="1" noTextEdit="1"/>
              </p:cNvSpPr>
              <p:nvPr/>
            </p:nvSpPr>
            <p:spPr>
              <a:xfrm>
                <a:off x="5152570" y="711326"/>
                <a:ext cx="3657601" cy="527070"/>
              </a:xfrm>
              <a:prstGeom prst="wedgeEllipseCallout">
                <a:avLst>
                  <a:gd name="adj1" fmla="val -61311"/>
                  <a:gd name="adj2" fmla="val 334605"/>
                </a:avLst>
              </a:prstGeom>
              <a:blipFill>
                <a:blip r:embed="rId9"/>
                <a:stretch>
                  <a:fillRect/>
                </a:stretch>
              </a:blipFill>
              <a:ln>
                <a:noFill/>
              </a:ln>
            </p:spPr>
            <p:txBody>
              <a:bodyPr/>
              <a:lstStyle/>
              <a:p>
                <a:r>
                  <a:rPr lang="zh-CN" altLang="en-US">
                    <a:noFill/>
                  </a:rPr>
                  <a:t> </a:t>
                </a:r>
              </a:p>
            </p:txBody>
          </p:sp>
        </mc:Fallback>
      </mc:AlternateContent>
      <p:sp>
        <p:nvSpPr>
          <p:cNvPr id="20" name="椭圆形标注 18">
            <a:extLst>
              <a:ext uri="{FF2B5EF4-FFF2-40B4-BE49-F238E27FC236}">
                <a16:creationId xmlns:a16="http://schemas.microsoft.com/office/drawing/2014/main" id="{67A820EF-C308-57F6-1305-A7E9CADF3295}"/>
              </a:ext>
            </a:extLst>
          </p:cNvPr>
          <p:cNvSpPr/>
          <p:nvPr/>
        </p:nvSpPr>
        <p:spPr>
          <a:xfrm>
            <a:off x="709779" y="752907"/>
            <a:ext cx="3657601" cy="527070"/>
          </a:xfrm>
          <a:prstGeom prst="wedgeEllipseCallout">
            <a:avLst>
              <a:gd name="adj1" fmla="val 38491"/>
              <a:gd name="adj2" fmla="val 133580"/>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rgbClr val="C00000"/>
                </a:solidFill>
              </a:rPr>
              <a:t>目标函数</a:t>
            </a:r>
            <a:endParaRPr kumimoji="0" lang="zh-CN" altLang="en-US" sz="1600" b="0" i="1" u="none" strike="noStrike" kern="1200" cap="none" spc="0" normalizeH="0" baseline="0" noProof="0" dirty="0">
              <a:ln>
                <a:noFill/>
              </a:ln>
              <a:solidFill>
                <a:srgbClr val="B61616"/>
              </a:solidFill>
              <a:effectLst/>
              <a:uLnTx/>
              <a:uFillTx/>
              <a:latin typeface="Cambria Math" panose="02040503050406030204" pitchFamily="18" charset="0"/>
              <a:ea typeface="黑体"/>
              <a:cs typeface="+mn-cs"/>
            </a:endParaRPr>
          </a:p>
        </p:txBody>
      </p:sp>
      <p:sp>
        <p:nvSpPr>
          <p:cNvPr id="21" name="文本框 20">
            <a:extLst>
              <a:ext uri="{FF2B5EF4-FFF2-40B4-BE49-F238E27FC236}">
                <a16:creationId xmlns:a16="http://schemas.microsoft.com/office/drawing/2014/main" id="{4C556AA3-D7AC-8288-D099-88FFDA6ED076}"/>
              </a:ext>
            </a:extLst>
          </p:cNvPr>
          <p:cNvSpPr txBox="1"/>
          <p:nvPr/>
        </p:nvSpPr>
        <p:spPr>
          <a:xfrm>
            <a:off x="615420" y="5826987"/>
            <a:ext cx="241027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Book Antiqua"/>
                <a:ea typeface="黑体"/>
                <a:cs typeface="+mn-cs"/>
              </a:rPr>
              <a:t>Final, training points</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Tree>
    <p:extLst>
      <p:ext uri="{BB962C8B-B14F-4D97-AF65-F5344CB8AC3E}">
        <p14:creationId xmlns:p14="http://schemas.microsoft.com/office/powerpoint/2010/main" val="17589031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92EE26-CD1F-F30B-7C99-363088D363C4}"/>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4A02D392-89C3-C140-FA61-AC94C486A8BA}"/>
              </a:ext>
            </a:extLst>
          </p:cNvPr>
          <p:cNvSpPr>
            <a:spLocks noGrp="1"/>
          </p:cNvSpPr>
          <p:nvPr>
            <p:ph type="title"/>
          </p:nvPr>
        </p:nvSpPr>
        <p:spPr/>
        <p:txBody>
          <a:bodyPr/>
          <a:lstStyle/>
          <a:p>
            <a:r>
              <a:rPr lang="en-US" altLang="zh-CN" dirty="0"/>
              <a:t>Early stopping</a:t>
            </a:r>
            <a:r>
              <a:rPr lang="zh-CN" altLang="en-US" dirty="0"/>
              <a:t>（早停）的效用</a:t>
            </a:r>
          </a:p>
        </p:txBody>
      </p:sp>
      <p:pic>
        <p:nvPicPr>
          <p:cNvPr id="8" name="图片 7">
            <a:extLst>
              <a:ext uri="{FF2B5EF4-FFF2-40B4-BE49-F238E27FC236}">
                <a16:creationId xmlns:a16="http://schemas.microsoft.com/office/drawing/2014/main" id="{0D7FFBD5-0F44-A266-1A21-6CC9EF143963}"/>
              </a:ext>
            </a:extLst>
          </p:cNvPr>
          <p:cNvPicPr>
            <a:picLocks noChangeAspect="1"/>
          </p:cNvPicPr>
          <p:nvPr/>
        </p:nvPicPr>
        <p:blipFill>
          <a:blip r:embed="rId2"/>
          <a:stretch>
            <a:fillRect/>
          </a:stretch>
        </p:blipFill>
        <p:spPr>
          <a:xfrm>
            <a:off x="683046" y="1785082"/>
            <a:ext cx="10825908" cy="2417482"/>
          </a:xfrm>
          <a:prstGeom prst="rect">
            <a:avLst/>
          </a:prstGeom>
        </p:spPr>
      </p:pic>
      <p:sp>
        <p:nvSpPr>
          <p:cNvPr id="9" name="文本框 8">
            <a:extLst>
              <a:ext uri="{FF2B5EF4-FFF2-40B4-BE49-F238E27FC236}">
                <a16:creationId xmlns:a16="http://schemas.microsoft.com/office/drawing/2014/main" id="{5D54AAED-60CF-19D9-156E-72F7C55750E4}"/>
              </a:ext>
            </a:extLst>
          </p:cNvPr>
          <p:cNvSpPr txBox="1"/>
          <p:nvPr/>
        </p:nvSpPr>
        <p:spPr>
          <a:xfrm>
            <a:off x="2156460" y="5225668"/>
            <a:ext cx="7879080" cy="461665"/>
          </a:xfrm>
          <a:prstGeom prst="rect">
            <a:avLst/>
          </a:prstGeom>
          <a:noFill/>
        </p:spPr>
        <p:txBody>
          <a:bodyPr wrap="none" rtlCol="0">
            <a:spAutoFit/>
          </a:bodyPr>
          <a:lstStyle/>
          <a:p>
            <a:pPr algn="l"/>
            <a:r>
              <a:rPr lang="zh-CN" altLang="en-US" sz="2400" dirty="0">
                <a:solidFill>
                  <a:schemeClr val="tx2"/>
                </a:solidFill>
                <a:latin typeface="微软雅黑" panose="020B0503020204020204" pitchFamily="34" charset="-122"/>
                <a:ea typeface="微软雅黑" panose="020B0503020204020204" pitchFamily="34" charset="-122"/>
              </a:rPr>
              <a:t>早停可以有效防止模型拟合高频噪声，提高模型泛化能力</a:t>
            </a:r>
          </a:p>
        </p:txBody>
      </p:sp>
    </p:spTree>
    <p:extLst>
      <p:ext uri="{BB962C8B-B14F-4D97-AF65-F5344CB8AC3E}">
        <p14:creationId xmlns:p14="http://schemas.microsoft.com/office/powerpoint/2010/main" val="30319035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5EC7B-E49B-87A4-4B57-DC48087A27E0}"/>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FF8A7634-E835-75A2-4A05-7C90954E8A53}"/>
              </a:ext>
            </a:extLst>
          </p:cNvPr>
          <p:cNvSpPr>
            <a:spLocks noGrp="1"/>
          </p:cNvSpPr>
          <p:nvPr>
            <p:ph type="title"/>
          </p:nvPr>
        </p:nvSpPr>
        <p:spPr/>
        <p:txBody>
          <a:bodyPr/>
          <a:lstStyle/>
          <a:p>
            <a:r>
              <a:rPr lang="zh-CN" altLang="en-US" dirty="0"/>
              <a:t>泛化差异</a:t>
            </a:r>
          </a:p>
        </p:txBody>
      </p:sp>
      <p:pic>
        <p:nvPicPr>
          <p:cNvPr id="4" name="图片 3">
            <a:extLst>
              <a:ext uri="{FF2B5EF4-FFF2-40B4-BE49-F238E27FC236}">
                <a16:creationId xmlns:a16="http://schemas.microsoft.com/office/drawing/2014/main" id="{6AD5E25E-C3F3-A549-53BA-E41956751231}"/>
              </a:ext>
            </a:extLst>
          </p:cNvPr>
          <p:cNvPicPr>
            <a:picLocks noChangeAspect="1"/>
          </p:cNvPicPr>
          <p:nvPr/>
        </p:nvPicPr>
        <p:blipFill>
          <a:blip r:embed="rId2"/>
          <a:stretch>
            <a:fillRect/>
          </a:stretch>
        </p:blipFill>
        <p:spPr>
          <a:xfrm>
            <a:off x="637142" y="1160006"/>
            <a:ext cx="10917716" cy="4239606"/>
          </a:xfrm>
          <a:prstGeom prst="rect">
            <a:avLst/>
          </a:prstGeom>
        </p:spPr>
      </p:pic>
      <p:sp>
        <p:nvSpPr>
          <p:cNvPr id="5" name="文本框 4">
            <a:extLst>
              <a:ext uri="{FF2B5EF4-FFF2-40B4-BE49-F238E27FC236}">
                <a16:creationId xmlns:a16="http://schemas.microsoft.com/office/drawing/2014/main" id="{17B23E61-F49D-C2ED-C90C-8F405631DB0C}"/>
              </a:ext>
            </a:extLst>
          </p:cNvPr>
          <p:cNvSpPr txBox="1"/>
          <p:nvPr/>
        </p:nvSpPr>
        <p:spPr>
          <a:xfrm>
            <a:off x="2584946" y="927472"/>
            <a:ext cx="7571303" cy="830997"/>
          </a:xfrm>
          <a:prstGeom prst="rect">
            <a:avLst/>
          </a:prstGeom>
          <a:noFill/>
        </p:spPr>
        <p:txBody>
          <a:bodyPr wrap="none" rtlCol="0">
            <a:spAutoFit/>
          </a:bodyPr>
          <a:lstStyle/>
          <a:p>
            <a:r>
              <a:rPr lang="zh-CN" altLang="en-US" sz="2400" dirty="0">
                <a:solidFill>
                  <a:schemeClr val="tx2"/>
                </a:solidFill>
                <a:latin typeface="微软雅黑" panose="020B0503020204020204" pitchFamily="34" charset="-122"/>
                <a:ea typeface="微软雅黑" panose="020B0503020204020204" pitchFamily="34" charset="-122"/>
              </a:rPr>
              <a:t>模型偏好低频成分，在低频占优数据上有更好的泛化性</a:t>
            </a:r>
          </a:p>
          <a:p>
            <a:pPr algn="l"/>
            <a:endParaRPr lang="zh-CN" altLang="en-US" sz="2400" dirty="0">
              <a:solidFill>
                <a:schemeClr val="tx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4B3C72D-BB5D-ACC9-AC95-5E008AEA6F94}"/>
                  </a:ext>
                </a:extLst>
              </p:cNvPr>
              <p:cNvSpPr/>
              <p:nvPr/>
            </p:nvSpPr>
            <p:spPr>
              <a:xfrm>
                <a:off x="9122285" y="4732892"/>
                <a:ext cx="2819400" cy="1359218"/>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Book Antiqua"/>
                    <a:ea typeface="黑体"/>
                    <a:cs typeface="+mn-cs"/>
                  </a:rPr>
                  <a:t> For </a:t>
                </a:r>
                <a14:m>
                  <m:oMath xmlns:m="http://schemas.openxmlformats.org/officeDocument/2006/math">
                    <m:acc>
                      <m:accPr>
                        <m:chr m:val="⃗"/>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accPr>
                      <m:e>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𝑥</m:t>
                        </m:r>
                      </m:e>
                    </m:acc>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p>
                      <m:sSup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pPr>
                      <m:e>
                        <m:d>
                          <m:dPr>
                            <m:begChr m:val="{"/>
                            <m:endChr m:val="}"/>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−1,1</m:t>
                            </m:r>
                          </m:e>
                        </m:d>
                      </m:e>
                      <m:sup>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𝑛</m:t>
                        </m:r>
                      </m:sup>
                    </m:sSup>
                  </m:oMath>
                </a14:m>
                <a:endParaRPr kumimoji="0" lang="en-US" sz="2000" b="0" i="1" u="none" strike="noStrike" kern="1200" cap="none" spc="0" normalizeH="0" baseline="0" noProof="0" dirty="0">
                  <a:ln>
                    <a:noFill/>
                  </a:ln>
                  <a:solidFill>
                    <a:srgbClr val="000000"/>
                  </a:solidFill>
                  <a:effectLst/>
                  <a:uLnTx/>
                  <a:uFillTx/>
                  <a:latin typeface="Cambria Math" panose="02040503050406030204" pitchFamily="18" charset="0"/>
                  <a:ea typeface="黑体"/>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14:m>
                  <m:oMath xmlns:m="http://schemas.openxmlformats.org/officeDocument/2006/math">
                    <m:r>
                      <a:rPr kumimoji="0" lang="en-US" sz="20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𝒇</m:t>
                    </m:r>
                    <m:d>
                      <m:dPr>
                        <m:ctrlPr>
                          <a:rPr kumimoji="0" lang="en-US"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dPr>
                      <m:e>
                        <m:acc>
                          <m:accPr>
                            <m:chr m:val="⃗"/>
                            <m:ctrlPr>
                              <a:rPr kumimoji="0" lang="en-US"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accPr>
                          <m:e>
                            <m:r>
                              <a:rPr kumimoji="0" lang="en-US"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𝒙</m:t>
                            </m:r>
                          </m:e>
                        </m:acc>
                      </m:e>
                    </m:d>
                    <m:r>
                      <a:rPr kumimoji="0" lang="en-US"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m:t>
                    </m:r>
                    <m:nary>
                      <m:naryPr>
                        <m:chr m:val="∏"/>
                        <m:ctrlPr>
                          <a:rPr kumimoji="0" lang="en-US"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naryPr>
                      <m:sub>
                        <m:r>
                          <m:rPr>
                            <m:brk m:alnAt="23"/>
                          </m:rPr>
                          <a:rPr kumimoji="0" lang="en-US"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𝒋</m:t>
                        </m:r>
                        <m:r>
                          <a:rPr kumimoji="0" lang="en-US"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m:t>
                        </m:r>
                        <m:r>
                          <a:rPr kumimoji="0" lang="en-US"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𝟏</m:t>
                        </m:r>
                      </m:sub>
                      <m:sup>
                        <m:r>
                          <a:rPr kumimoji="0" lang="en-US"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𝒏</m:t>
                        </m:r>
                      </m:sup>
                      <m:e>
                        <m:sSub>
                          <m:sSubPr>
                            <m:ctrlPr>
                              <a:rPr kumimoji="0" lang="en-US"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Pr>
                          <m:e>
                            <m:r>
                              <a:rPr kumimoji="0" lang="en-US"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𝒙</m:t>
                            </m:r>
                          </m:e>
                          <m:sub>
                            <m:r>
                              <a:rPr kumimoji="0" lang="en-US"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𝒋</m:t>
                            </m:r>
                          </m:sub>
                        </m:sSub>
                      </m:e>
                    </m:nary>
                  </m:oMath>
                </a14:m>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rPr>
                  <a:t>,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rPr>
                  <a:t>Even #‘-1’ </a:t>
                </a: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sym typeface="Wingdings" panose="05000000000000000000" pitchFamily="2" charset="2"/>
                  </a:rPr>
                  <a:t>  1;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sym typeface="Wingdings" panose="05000000000000000000" pitchFamily="2" charset="2"/>
                  </a:rPr>
                  <a:t>Odd  #‘-1’  -1.</a:t>
                </a:r>
              </a:p>
            </p:txBody>
          </p:sp>
        </mc:Choice>
        <mc:Fallback xmlns="">
          <p:sp>
            <p:nvSpPr>
              <p:cNvPr id="11" name="矩形 10">
                <a:extLst>
                  <a:ext uri="{FF2B5EF4-FFF2-40B4-BE49-F238E27FC236}">
                    <a16:creationId xmlns:a16="http://schemas.microsoft.com/office/drawing/2014/main" id="{34B3C72D-BB5D-ACC9-AC95-5E008AEA6F94}"/>
                  </a:ext>
                </a:extLst>
              </p:cNvPr>
              <p:cNvSpPr>
                <a:spLocks noRot="1" noChangeAspect="1" noMove="1" noResize="1" noEditPoints="1" noAdjustHandles="1" noChangeArrowheads="1" noChangeShapeType="1" noTextEdit="1"/>
              </p:cNvSpPr>
              <p:nvPr/>
            </p:nvSpPr>
            <p:spPr>
              <a:xfrm>
                <a:off x="9122285" y="4732892"/>
                <a:ext cx="2819400" cy="1359218"/>
              </a:xfrm>
              <a:prstGeom prst="rect">
                <a:avLst/>
              </a:prstGeom>
              <a:blipFill>
                <a:blip r:embed="rId3"/>
                <a:stretch>
                  <a:fillRect t="-13453" b="-7623"/>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C640D3DA-4A47-9EAF-B701-BFBDEDF72136}"/>
              </a:ext>
            </a:extLst>
          </p:cNvPr>
          <p:cNvSpPr txBox="1"/>
          <p:nvPr/>
        </p:nvSpPr>
        <p:spPr>
          <a:xfrm>
            <a:off x="4123828" y="5468863"/>
            <a:ext cx="4493538" cy="461665"/>
          </a:xfrm>
          <a:prstGeom prst="rect">
            <a:avLst/>
          </a:prstGeom>
          <a:noFill/>
        </p:spPr>
        <p:txBody>
          <a:bodyPr wrap="none" rtlCol="0">
            <a:spAutoFit/>
          </a:bodyPr>
          <a:lstStyle/>
          <a:p>
            <a:pPr algn="l"/>
            <a:r>
              <a:rPr lang="zh-CN" altLang="en-US" sz="2400" dirty="0">
                <a:solidFill>
                  <a:schemeClr val="tx2"/>
                </a:solidFill>
                <a:latin typeface="微软雅黑" panose="020B0503020204020204" pitchFamily="34" charset="-122"/>
                <a:ea typeface="微软雅黑" panose="020B0503020204020204" pitchFamily="34" charset="-122"/>
              </a:rPr>
              <a:t>在第一主成分方向的傅里叶变换</a:t>
            </a:r>
          </a:p>
        </p:txBody>
      </p:sp>
    </p:spTree>
    <p:extLst>
      <p:ext uri="{BB962C8B-B14F-4D97-AF65-F5344CB8AC3E}">
        <p14:creationId xmlns:p14="http://schemas.microsoft.com/office/powerpoint/2010/main" val="1863146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61356-59A8-45E3-85A7-48B278E3C98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C6CFCE2-47EA-3887-CAE9-FAFBF1815126}"/>
              </a:ext>
            </a:extLst>
          </p:cNvPr>
          <p:cNvSpPr>
            <a:spLocks noGrp="1"/>
          </p:cNvSpPr>
          <p:nvPr>
            <p:ph type="title"/>
          </p:nvPr>
        </p:nvSpPr>
        <p:spPr>
          <a:xfrm>
            <a:off x="143935" y="144826"/>
            <a:ext cx="2576687" cy="337358"/>
          </a:xfrm>
        </p:spPr>
        <p:txBody>
          <a:bodyPr/>
          <a:lstStyle/>
          <a:p>
            <a:r>
              <a:rPr lang="zh-CN" altLang="en-US" sz="2800"/>
              <a:t>目录</a:t>
            </a:r>
          </a:p>
        </p:txBody>
      </p:sp>
      <p:sp>
        <p:nvSpPr>
          <p:cNvPr id="3" name="文本框 2">
            <a:extLst>
              <a:ext uri="{FF2B5EF4-FFF2-40B4-BE49-F238E27FC236}">
                <a16:creationId xmlns:a16="http://schemas.microsoft.com/office/drawing/2014/main" id="{3DE17C00-55A6-9706-85D2-EB77D524FF20}"/>
              </a:ext>
            </a:extLst>
          </p:cNvPr>
          <p:cNvSpPr txBox="1"/>
          <p:nvPr/>
        </p:nvSpPr>
        <p:spPr>
          <a:xfrm>
            <a:off x="3855154" y="1357151"/>
            <a:ext cx="4134465" cy="523220"/>
          </a:xfrm>
          <a:prstGeom prst="rect">
            <a:avLst/>
          </a:prstGeom>
          <a:noFill/>
        </p:spPr>
        <p:txBody>
          <a:bodyPr wrap="none" rtlCol="0">
            <a:spAutoFit/>
          </a:bodyPr>
          <a:lstStyle/>
          <a:p>
            <a:pPr algn="l"/>
            <a:r>
              <a:rPr lang="zh-CN" altLang="en-US" sz="2800" b="1" dirty="0">
                <a:solidFill>
                  <a:schemeClr val="bg1">
                    <a:lumMod val="50000"/>
                  </a:schemeClr>
                </a:solidFill>
                <a:latin typeface="微软雅黑" panose="020B0503020204020204" pitchFamily="34" charset="-122"/>
                <a:ea typeface="微软雅黑" panose="020B0503020204020204" pitchFamily="34" charset="-122"/>
              </a:rPr>
              <a:t>一、频率原则的基本概念</a:t>
            </a:r>
          </a:p>
        </p:txBody>
      </p:sp>
      <p:sp>
        <p:nvSpPr>
          <p:cNvPr id="4" name="文本框 3">
            <a:extLst>
              <a:ext uri="{FF2B5EF4-FFF2-40B4-BE49-F238E27FC236}">
                <a16:creationId xmlns:a16="http://schemas.microsoft.com/office/drawing/2014/main" id="{086B8613-3567-E419-175B-F3963F5624A9}"/>
              </a:ext>
            </a:extLst>
          </p:cNvPr>
          <p:cNvSpPr txBox="1"/>
          <p:nvPr/>
        </p:nvSpPr>
        <p:spPr>
          <a:xfrm>
            <a:off x="3855154" y="2510532"/>
            <a:ext cx="4852610" cy="523220"/>
          </a:xfrm>
          <a:prstGeom prst="rect">
            <a:avLst/>
          </a:prstGeom>
          <a:noFill/>
        </p:spPr>
        <p:txBody>
          <a:bodyPr wrap="none" rtlCol="0">
            <a:spAutoFit/>
          </a:bodyPr>
          <a:lstStyle/>
          <a:p>
            <a:pPr algn="l"/>
            <a:r>
              <a:rPr lang="zh-CN" altLang="en-US" sz="2800" b="1" dirty="0">
                <a:solidFill>
                  <a:schemeClr val="bg1">
                    <a:lumMod val="50000"/>
                  </a:schemeClr>
                </a:solidFill>
                <a:latin typeface="微软雅黑" panose="020B0503020204020204" pitchFamily="34" charset="-122"/>
                <a:ea typeface="微软雅黑" panose="020B0503020204020204" pitchFamily="34" charset="-122"/>
              </a:rPr>
              <a:t>二、频率原则对泛化有何影响</a:t>
            </a:r>
          </a:p>
        </p:txBody>
      </p:sp>
      <p:sp>
        <p:nvSpPr>
          <p:cNvPr id="5" name="文本框 4">
            <a:extLst>
              <a:ext uri="{FF2B5EF4-FFF2-40B4-BE49-F238E27FC236}">
                <a16:creationId xmlns:a16="http://schemas.microsoft.com/office/drawing/2014/main" id="{B2071BCD-ACA1-82CC-5871-B1B5F76116F3}"/>
              </a:ext>
            </a:extLst>
          </p:cNvPr>
          <p:cNvSpPr txBox="1"/>
          <p:nvPr/>
        </p:nvSpPr>
        <p:spPr>
          <a:xfrm>
            <a:off x="3855154" y="3663914"/>
            <a:ext cx="3775393"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三、一维频率原则理论</a:t>
            </a:r>
          </a:p>
        </p:txBody>
      </p:sp>
      <p:sp>
        <p:nvSpPr>
          <p:cNvPr id="6" name="文本框 5">
            <a:extLst>
              <a:ext uri="{FF2B5EF4-FFF2-40B4-BE49-F238E27FC236}">
                <a16:creationId xmlns:a16="http://schemas.microsoft.com/office/drawing/2014/main" id="{BFC5BC57-5697-371F-9266-2A9F69718CEE}"/>
              </a:ext>
            </a:extLst>
          </p:cNvPr>
          <p:cNvSpPr txBox="1"/>
          <p:nvPr/>
        </p:nvSpPr>
        <p:spPr>
          <a:xfrm>
            <a:off x="3855154" y="4725069"/>
            <a:ext cx="3057247" cy="523220"/>
          </a:xfrm>
          <a:prstGeom prst="rect">
            <a:avLst/>
          </a:prstGeom>
          <a:noFill/>
        </p:spPr>
        <p:txBody>
          <a:bodyPr wrap="none" rtlCol="0">
            <a:spAutoFit/>
          </a:bodyPr>
          <a:lstStyle/>
          <a:p>
            <a:pPr algn="l"/>
            <a:r>
              <a:rPr lang="zh-CN" altLang="en-US" sz="2800" b="1" dirty="0">
                <a:solidFill>
                  <a:schemeClr val="bg1">
                    <a:lumMod val="50000"/>
                  </a:schemeClr>
                </a:solidFill>
                <a:latin typeface="微软雅黑" panose="020B0503020204020204" pitchFamily="34" charset="-122"/>
                <a:ea typeface="微软雅黑" panose="020B0503020204020204" pitchFamily="34" charset="-122"/>
              </a:rPr>
              <a:t>四、高维频率原则</a:t>
            </a:r>
          </a:p>
        </p:txBody>
      </p:sp>
    </p:spTree>
    <p:extLst>
      <p:ext uri="{BB962C8B-B14F-4D97-AF65-F5344CB8AC3E}">
        <p14:creationId xmlns:p14="http://schemas.microsoft.com/office/powerpoint/2010/main" val="79223051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8B2DA-D264-4E75-974E-BC49C35258A4}"/>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FFE6EB7C-1991-B5A0-6DE9-0EF1306EE41B}"/>
              </a:ext>
            </a:extLst>
          </p:cNvPr>
          <p:cNvSpPr txBox="1"/>
          <p:nvPr/>
        </p:nvSpPr>
        <p:spPr>
          <a:xfrm>
            <a:off x="0" y="2600792"/>
            <a:ext cx="12192000" cy="825419"/>
          </a:xfrm>
          <a:prstGeom prst="rect">
            <a:avLst/>
          </a:prstGeom>
          <a:noFill/>
        </p:spPr>
        <p:txBody>
          <a:bodyPr wrap="square" rtlCol="0">
            <a:spAutoFit/>
          </a:bodyPr>
          <a:lstStyle/>
          <a:p>
            <a:pPr algn="ctr">
              <a:lnSpc>
                <a:spcPct val="150000"/>
              </a:lnSpc>
            </a:pPr>
            <a:r>
              <a:rPr lang="zh-CN" altLang="en-US" sz="3600" b="1" dirty="0">
                <a:solidFill>
                  <a:schemeClr val="tx2"/>
                </a:solidFill>
                <a:latin typeface="微软雅黑" panose="020B0503020204020204" pitchFamily="34" charset="-122"/>
                <a:ea typeface="微软雅黑" panose="020B0503020204020204" pitchFamily="34" charset="-122"/>
              </a:rPr>
              <a:t>哪些因素会影响频率原则</a:t>
            </a:r>
            <a:endParaRPr lang="en-US" altLang="zh-CN" sz="3600" b="1" dirty="0">
              <a:solidFill>
                <a:schemeClr val="tx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455987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泛化谜团</a:t>
            </a:r>
          </a:p>
        </p:txBody>
      </p:sp>
      <p:sp>
        <p:nvSpPr>
          <p:cNvPr id="6" name="灯片编号占位符 5">
            <a:extLst>
              <a:ext uri="{FF2B5EF4-FFF2-40B4-BE49-F238E27FC236}">
                <a16:creationId xmlns:a16="http://schemas.microsoft.com/office/drawing/2014/main" id="{8986ABDF-EDC3-742C-2053-4FD80F07F37C}"/>
              </a:ext>
            </a:extLst>
          </p:cNvPr>
          <p:cNvSpPr>
            <a:spLocks noGrp="1"/>
          </p:cNvSpPr>
          <p:nvPr>
            <p:ph type="sldNum" sz="quarter" idx="12"/>
          </p:nvPr>
        </p:nvSpPr>
        <p:spPr/>
        <p:txBody>
          <a:bodyPr/>
          <a:lstStyle/>
          <a:p>
            <a:fld id="{45EA8EEB-5240-4B58-9071-61F7F3671536}" type="slidenum">
              <a:rPr lang="zh-CN" altLang="en-US" smtClean="0"/>
              <a:t>4</a:t>
            </a:fld>
            <a:endParaRPr lang="zh-CN" altLang="en-US"/>
          </a:p>
        </p:txBody>
      </p:sp>
      <p:sp>
        <p:nvSpPr>
          <p:cNvPr id="44" name="任意多边形: 形状 43">
            <a:extLst>
              <a:ext uri="{FF2B5EF4-FFF2-40B4-BE49-F238E27FC236}">
                <a16:creationId xmlns:a16="http://schemas.microsoft.com/office/drawing/2014/main" id="{D6003FF7-73AC-4544-C8FB-A9DB2D851C9C}"/>
              </a:ext>
            </a:extLst>
          </p:cNvPr>
          <p:cNvSpPr/>
          <p:nvPr/>
        </p:nvSpPr>
        <p:spPr>
          <a:xfrm>
            <a:off x="6710808" y="4460242"/>
            <a:ext cx="2501412" cy="1186961"/>
          </a:xfrm>
          <a:custGeom>
            <a:avLst/>
            <a:gdLst>
              <a:gd name="connsiteX0" fmla="*/ 0 w 3217985"/>
              <a:gd name="connsiteY0" fmla="*/ 0 h 1371600"/>
              <a:gd name="connsiteX1" fmla="*/ 914400 w 3217985"/>
              <a:gd name="connsiteY1" fmla="*/ 1342292 h 1371600"/>
              <a:gd name="connsiteX2" fmla="*/ 2215662 w 3217985"/>
              <a:gd name="connsiteY2" fmla="*/ 867508 h 1371600"/>
              <a:gd name="connsiteX3" fmla="*/ 3217985 w 3217985"/>
              <a:gd name="connsiteY3" fmla="*/ 1371600 h 1371600"/>
            </a:gdLst>
            <a:ahLst/>
            <a:cxnLst>
              <a:cxn ang="0">
                <a:pos x="connsiteX0" y="connsiteY0"/>
              </a:cxn>
              <a:cxn ang="0">
                <a:pos x="connsiteX1" y="connsiteY1"/>
              </a:cxn>
              <a:cxn ang="0">
                <a:pos x="connsiteX2" y="connsiteY2"/>
              </a:cxn>
              <a:cxn ang="0">
                <a:pos x="connsiteX3" y="connsiteY3"/>
              </a:cxn>
            </a:cxnLst>
            <a:rect l="l" t="t" r="r" b="b"/>
            <a:pathLst>
              <a:path w="3217985" h="1371600">
                <a:moveTo>
                  <a:pt x="0" y="0"/>
                </a:moveTo>
                <a:cubicBezTo>
                  <a:pt x="272561" y="598853"/>
                  <a:pt x="545123" y="1197707"/>
                  <a:pt x="914400" y="1342292"/>
                </a:cubicBezTo>
                <a:cubicBezTo>
                  <a:pt x="1283677" y="1486877"/>
                  <a:pt x="1831731" y="862623"/>
                  <a:pt x="2215662" y="867508"/>
                </a:cubicBezTo>
                <a:cubicBezTo>
                  <a:pt x="2599593" y="872393"/>
                  <a:pt x="2908789" y="1121996"/>
                  <a:pt x="3217985" y="1371600"/>
                </a:cubicBezTo>
              </a:path>
            </a:pathLst>
          </a:custGeom>
          <a:noFill/>
          <a:ln w="25400" cap="flat" cmpd="sng" algn="ctr">
            <a:solidFill>
              <a:srgbClr val="A6203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FFFFFF"/>
              </a:solidFill>
              <a:effectLst/>
              <a:uLnTx/>
              <a:uFillTx/>
              <a:latin typeface="Arial"/>
              <a:ea typeface="微软雅黑"/>
              <a:cs typeface="+mn-cs"/>
            </a:endParaRPr>
          </a:p>
        </p:txBody>
      </p:sp>
      <p:sp>
        <p:nvSpPr>
          <p:cNvPr id="45" name="椭圆 44">
            <a:extLst>
              <a:ext uri="{FF2B5EF4-FFF2-40B4-BE49-F238E27FC236}">
                <a16:creationId xmlns:a16="http://schemas.microsoft.com/office/drawing/2014/main" id="{E917EA8D-C741-909F-4D9B-BB75215794CA}"/>
              </a:ext>
            </a:extLst>
          </p:cNvPr>
          <p:cNvSpPr/>
          <p:nvPr/>
        </p:nvSpPr>
        <p:spPr>
          <a:xfrm>
            <a:off x="6788196" y="4712132"/>
            <a:ext cx="81000" cy="81000"/>
          </a:xfrm>
          <a:prstGeom prst="ellipse">
            <a:avLst/>
          </a:prstGeom>
          <a:solidFill>
            <a:srgbClr val="1F4D78">
              <a:lumMod val="60000"/>
              <a:lumOff val="40000"/>
            </a:srgbClr>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FFFFFF"/>
              </a:solidFill>
              <a:effectLst/>
              <a:uLnTx/>
              <a:uFillTx/>
              <a:latin typeface="Arial"/>
              <a:ea typeface="微软雅黑"/>
              <a:cs typeface="+mn-cs"/>
            </a:endParaRPr>
          </a:p>
        </p:txBody>
      </p:sp>
      <p:sp>
        <p:nvSpPr>
          <p:cNvPr id="46" name="椭圆 45">
            <a:extLst>
              <a:ext uri="{FF2B5EF4-FFF2-40B4-BE49-F238E27FC236}">
                <a16:creationId xmlns:a16="http://schemas.microsoft.com/office/drawing/2014/main" id="{A7904367-FB2A-C8AC-7AFE-35A3CC1B0A3F}"/>
              </a:ext>
            </a:extLst>
          </p:cNvPr>
          <p:cNvSpPr/>
          <p:nvPr/>
        </p:nvSpPr>
        <p:spPr>
          <a:xfrm>
            <a:off x="6665751" y="4419742"/>
            <a:ext cx="81000" cy="81000"/>
          </a:xfrm>
          <a:prstGeom prst="ellipse">
            <a:avLst/>
          </a:prstGeom>
          <a:solidFill>
            <a:srgbClr val="1F4D78">
              <a:lumMod val="60000"/>
              <a:lumOff val="40000"/>
            </a:srgbClr>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FFFFFF"/>
              </a:solidFill>
              <a:effectLst/>
              <a:uLnTx/>
              <a:uFillTx/>
              <a:latin typeface="Arial"/>
              <a:ea typeface="微软雅黑"/>
              <a:cs typeface="+mn-cs"/>
            </a:endParaRPr>
          </a:p>
        </p:txBody>
      </p:sp>
      <p:sp>
        <p:nvSpPr>
          <p:cNvPr id="47" name="椭圆 46">
            <a:extLst>
              <a:ext uri="{FF2B5EF4-FFF2-40B4-BE49-F238E27FC236}">
                <a16:creationId xmlns:a16="http://schemas.microsoft.com/office/drawing/2014/main" id="{9E456A7A-4B57-0495-0EB8-78DC7A055E2E}"/>
              </a:ext>
            </a:extLst>
          </p:cNvPr>
          <p:cNvSpPr/>
          <p:nvPr/>
        </p:nvSpPr>
        <p:spPr>
          <a:xfrm>
            <a:off x="6952810" y="5053722"/>
            <a:ext cx="81000" cy="81000"/>
          </a:xfrm>
          <a:prstGeom prst="ellipse">
            <a:avLst/>
          </a:prstGeom>
          <a:solidFill>
            <a:srgbClr val="1F4D78">
              <a:lumMod val="60000"/>
              <a:lumOff val="40000"/>
            </a:srgbClr>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FFFFFF"/>
              </a:solidFill>
              <a:effectLst/>
              <a:uLnTx/>
              <a:uFillTx/>
              <a:latin typeface="Arial"/>
              <a:ea typeface="微软雅黑"/>
              <a:cs typeface="+mn-cs"/>
            </a:endParaRPr>
          </a:p>
        </p:txBody>
      </p:sp>
      <p:sp>
        <p:nvSpPr>
          <p:cNvPr id="48" name="椭圆 47">
            <a:extLst>
              <a:ext uri="{FF2B5EF4-FFF2-40B4-BE49-F238E27FC236}">
                <a16:creationId xmlns:a16="http://schemas.microsoft.com/office/drawing/2014/main" id="{D17A4097-BD52-58B5-4890-34BEF4551E15}"/>
              </a:ext>
            </a:extLst>
          </p:cNvPr>
          <p:cNvSpPr/>
          <p:nvPr/>
        </p:nvSpPr>
        <p:spPr>
          <a:xfrm>
            <a:off x="7156107" y="5393132"/>
            <a:ext cx="81000" cy="81000"/>
          </a:xfrm>
          <a:prstGeom prst="ellipse">
            <a:avLst/>
          </a:prstGeom>
          <a:solidFill>
            <a:srgbClr val="1F4D78">
              <a:lumMod val="60000"/>
              <a:lumOff val="40000"/>
            </a:srgbClr>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FFFFFF"/>
              </a:solidFill>
              <a:effectLst/>
              <a:uLnTx/>
              <a:uFillTx/>
              <a:latin typeface="Arial"/>
              <a:ea typeface="微软雅黑"/>
              <a:cs typeface="+mn-cs"/>
            </a:endParaRPr>
          </a:p>
        </p:txBody>
      </p:sp>
      <p:sp>
        <p:nvSpPr>
          <p:cNvPr id="49" name="椭圆 48">
            <a:extLst>
              <a:ext uri="{FF2B5EF4-FFF2-40B4-BE49-F238E27FC236}">
                <a16:creationId xmlns:a16="http://schemas.microsoft.com/office/drawing/2014/main" id="{66103FF2-B8C3-8AC3-AF83-4A08164D8362}"/>
              </a:ext>
            </a:extLst>
          </p:cNvPr>
          <p:cNvSpPr/>
          <p:nvPr/>
        </p:nvSpPr>
        <p:spPr>
          <a:xfrm>
            <a:off x="7464106" y="5591809"/>
            <a:ext cx="81000" cy="81000"/>
          </a:xfrm>
          <a:prstGeom prst="ellipse">
            <a:avLst/>
          </a:prstGeom>
          <a:solidFill>
            <a:srgbClr val="1F4D78">
              <a:lumMod val="60000"/>
              <a:lumOff val="40000"/>
            </a:srgbClr>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FFFFFF"/>
              </a:solidFill>
              <a:effectLst/>
              <a:uLnTx/>
              <a:uFillTx/>
              <a:latin typeface="Arial"/>
              <a:ea typeface="微软雅黑"/>
              <a:cs typeface="+mn-cs"/>
            </a:endParaRPr>
          </a:p>
        </p:txBody>
      </p:sp>
      <p:sp>
        <p:nvSpPr>
          <p:cNvPr id="50" name="椭圆 49">
            <a:extLst>
              <a:ext uri="{FF2B5EF4-FFF2-40B4-BE49-F238E27FC236}">
                <a16:creationId xmlns:a16="http://schemas.microsoft.com/office/drawing/2014/main" id="{3D3BF85E-CAC5-534C-977E-233AF3C380AA}"/>
              </a:ext>
            </a:extLst>
          </p:cNvPr>
          <p:cNvSpPr/>
          <p:nvPr/>
        </p:nvSpPr>
        <p:spPr>
          <a:xfrm>
            <a:off x="7664919" y="5551309"/>
            <a:ext cx="81000" cy="81000"/>
          </a:xfrm>
          <a:prstGeom prst="ellipse">
            <a:avLst/>
          </a:prstGeom>
          <a:solidFill>
            <a:srgbClr val="1F4D78">
              <a:lumMod val="60000"/>
              <a:lumOff val="40000"/>
            </a:srgbClr>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FFFFFF"/>
              </a:solidFill>
              <a:effectLst/>
              <a:uLnTx/>
              <a:uFillTx/>
              <a:latin typeface="Arial"/>
              <a:ea typeface="微软雅黑"/>
              <a:cs typeface="+mn-cs"/>
            </a:endParaRPr>
          </a:p>
        </p:txBody>
      </p:sp>
      <p:sp>
        <p:nvSpPr>
          <p:cNvPr id="51" name="椭圆 50">
            <a:extLst>
              <a:ext uri="{FF2B5EF4-FFF2-40B4-BE49-F238E27FC236}">
                <a16:creationId xmlns:a16="http://schemas.microsoft.com/office/drawing/2014/main" id="{5C1F45C2-0243-591C-781A-742C012D3349}"/>
              </a:ext>
            </a:extLst>
          </p:cNvPr>
          <p:cNvSpPr/>
          <p:nvPr/>
        </p:nvSpPr>
        <p:spPr>
          <a:xfrm>
            <a:off x="7851334" y="5444860"/>
            <a:ext cx="81000" cy="81000"/>
          </a:xfrm>
          <a:prstGeom prst="ellipse">
            <a:avLst/>
          </a:prstGeom>
          <a:solidFill>
            <a:srgbClr val="1F4D78">
              <a:lumMod val="60000"/>
              <a:lumOff val="40000"/>
            </a:srgbClr>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FFFFFF"/>
              </a:solidFill>
              <a:effectLst/>
              <a:uLnTx/>
              <a:uFillTx/>
              <a:latin typeface="Arial"/>
              <a:ea typeface="微软雅黑"/>
              <a:cs typeface="+mn-cs"/>
            </a:endParaRPr>
          </a:p>
        </p:txBody>
      </p:sp>
      <p:sp>
        <p:nvSpPr>
          <p:cNvPr id="52" name="椭圆 51">
            <a:extLst>
              <a:ext uri="{FF2B5EF4-FFF2-40B4-BE49-F238E27FC236}">
                <a16:creationId xmlns:a16="http://schemas.microsoft.com/office/drawing/2014/main" id="{620CFC20-58D1-565F-D38F-DBF741C8194F}"/>
              </a:ext>
            </a:extLst>
          </p:cNvPr>
          <p:cNvSpPr/>
          <p:nvPr/>
        </p:nvSpPr>
        <p:spPr>
          <a:xfrm>
            <a:off x="8038926" y="5312132"/>
            <a:ext cx="81000" cy="81000"/>
          </a:xfrm>
          <a:prstGeom prst="ellipse">
            <a:avLst/>
          </a:prstGeom>
          <a:solidFill>
            <a:srgbClr val="1F4D78">
              <a:lumMod val="60000"/>
              <a:lumOff val="40000"/>
            </a:srgbClr>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FFFFFF"/>
              </a:solidFill>
              <a:effectLst/>
              <a:uLnTx/>
              <a:uFillTx/>
              <a:latin typeface="Arial"/>
              <a:ea typeface="微软雅黑"/>
              <a:cs typeface="+mn-cs"/>
            </a:endParaRPr>
          </a:p>
        </p:txBody>
      </p:sp>
      <p:sp>
        <p:nvSpPr>
          <p:cNvPr id="53" name="椭圆 52">
            <a:extLst>
              <a:ext uri="{FF2B5EF4-FFF2-40B4-BE49-F238E27FC236}">
                <a16:creationId xmlns:a16="http://schemas.microsoft.com/office/drawing/2014/main" id="{57DD5364-169F-D344-52BF-48E25A2A970C}"/>
              </a:ext>
            </a:extLst>
          </p:cNvPr>
          <p:cNvSpPr/>
          <p:nvPr/>
        </p:nvSpPr>
        <p:spPr>
          <a:xfrm>
            <a:off x="8341689" y="5185617"/>
            <a:ext cx="81000" cy="81000"/>
          </a:xfrm>
          <a:prstGeom prst="ellipse">
            <a:avLst/>
          </a:prstGeom>
          <a:solidFill>
            <a:srgbClr val="1F4D78">
              <a:lumMod val="60000"/>
              <a:lumOff val="40000"/>
            </a:srgbClr>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FFFFFF"/>
              </a:solidFill>
              <a:effectLst/>
              <a:uLnTx/>
              <a:uFillTx/>
              <a:latin typeface="Arial"/>
              <a:ea typeface="微软雅黑"/>
              <a:cs typeface="+mn-cs"/>
            </a:endParaRPr>
          </a:p>
        </p:txBody>
      </p:sp>
      <p:sp>
        <p:nvSpPr>
          <p:cNvPr id="54" name="椭圆 53">
            <a:extLst>
              <a:ext uri="{FF2B5EF4-FFF2-40B4-BE49-F238E27FC236}">
                <a16:creationId xmlns:a16="http://schemas.microsoft.com/office/drawing/2014/main" id="{7FEA1416-8FEE-206F-C529-D1D4AFF630E7}"/>
              </a:ext>
            </a:extLst>
          </p:cNvPr>
          <p:cNvSpPr/>
          <p:nvPr/>
        </p:nvSpPr>
        <p:spPr>
          <a:xfrm>
            <a:off x="8722980" y="5266617"/>
            <a:ext cx="81000" cy="81000"/>
          </a:xfrm>
          <a:prstGeom prst="ellipse">
            <a:avLst/>
          </a:prstGeom>
          <a:solidFill>
            <a:srgbClr val="1F4D78">
              <a:lumMod val="60000"/>
              <a:lumOff val="40000"/>
            </a:srgbClr>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FFFFFF"/>
              </a:solidFill>
              <a:effectLst/>
              <a:uLnTx/>
              <a:uFillTx/>
              <a:latin typeface="Arial"/>
              <a:ea typeface="微软雅黑"/>
              <a:cs typeface="+mn-cs"/>
            </a:endParaRPr>
          </a:p>
        </p:txBody>
      </p:sp>
      <p:sp>
        <p:nvSpPr>
          <p:cNvPr id="55" name="椭圆 54">
            <a:extLst>
              <a:ext uri="{FF2B5EF4-FFF2-40B4-BE49-F238E27FC236}">
                <a16:creationId xmlns:a16="http://schemas.microsoft.com/office/drawing/2014/main" id="{843A94B6-9631-FBEB-7E20-94AD4D301E45}"/>
              </a:ext>
            </a:extLst>
          </p:cNvPr>
          <p:cNvSpPr/>
          <p:nvPr/>
        </p:nvSpPr>
        <p:spPr>
          <a:xfrm>
            <a:off x="9171720" y="5591809"/>
            <a:ext cx="81000" cy="81000"/>
          </a:xfrm>
          <a:prstGeom prst="ellipse">
            <a:avLst/>
          </a:prstGeom>
          <a:solidFill>
            <a:srgbClr val="1F4D78">
              <a:lumMod val="60000"/>
              <a:lumOff val="40000"/>
            </a:srgbClr>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FFFFFF"/>
              </a:solidFill>
              <a:effectLst/>
              <a:uLnTx/>
              <a:uFillTx/>
              <a:latin typeface="Arial"/>
              <a:ea typeface="微软雅黑"/>
              <a:cs typeface="+mn-cs"/>
            </a:endParaRPr>
          </a:p>
        </p:txBody>
      </p:sp>
      <p:cxnSp>
        <p:nvCxnSpPr>
          <p:cNvPr id="56" name="直接箭头连接符 55">
            <a:extLst>
              <a:ext uri="{FF2B5EF4-FFF2-40B4-BE49-F238E27FC236}">
                <a16:creationId xmlns:a16="http://schemas.microsoft.com/office/drawing/2014/main" id="{1C554D98-F029-D5F2-AF6D-1ABE25B58369}"/>
              </a:ext>
            </a:extLst>
          </p:cNvPr>
          <p:cNvCxnSpPr/>
          <p:nvPr/>
        </p:nvCxnSpPr>
        <p:spPr>
          <a:xfrm flipV="1">
            <a:off x="6485296" y="4111506"/>
            <a:ext cx="0" cy="1800671"/>
          </a:xfrm>
          <a:prstGeom prst="straightConnector1">
            <a:avLst/>
          </a:prstGeom>
          <a:noFill/>
          <a:ln w="25400" cap="flat" cmpd="sng" algn="ctr">
            <a:solidFill>
              <a:srgbClr val="000000"/>
            </a:solidFill>
            <a:prstDash val="solid"/>
            <a:miter lim="800000"/>
            <a:tailEnd type="triangle"/>
          </a:ln>
          <a:effectLst/>
        </p:spPr>
      </p:cxnSp>
      <p:cxnSp>
        <p:nvCxnSpPr>
          <p:cNvPr id="57" name="直接箭头连接符 56">
            <a:extLst>
              <a:ext uri="{FF2B5EF4-FFF2-40B4-BE49-F238E27FC236}">
                <a16:creationId xmlns:a16="http://schemas.microsoft.com/office/drawing/2014/main" id="{4B06D095-5D13-B51B-6FF5-E13F303DC163}"/>
              </a:ext>
            </a:extLst>
          </p:cNvPr>
          <p:cNvCxnSpPr/>
          <p:nvPr/>
        </p:nvCxnSpPr>
        <p:spPr>
          <a:xfrm flipV="1">
            <a:off x="6474826" y="5906942"/>
            <a:ext cx="2993747" cy="332"/>
          </a:xfrm>
          <a:prstGeom prst="straightConnector1">
            <a:avLst/>
          </a:prstGeom>
          <a:noFill/>
          <a:ln w="25400" cap="flat" cmpd="sng" algn="ctr">
            <a:solidFill>
              <a:srgbClr val="000000"/>
            </a:solidFill>
            <a:prstDash val="solid"/>
            <a:miter lim="800000"/>
            <a:tailEnd type="triangle"/>
          </a:ln>
          <a:effectLst/>
        </p:spPr>
      </p:cxnSp>
      <p:sp>
        <p:nvSpPr>
          <p:cNvPr id="58" name="任意多边形: 形状 57">
            <a:extLst>
              <a:ext uri="{FF2B5EF4-FFF2-40B4-BE49-F238E27FC236}">
                <a16:creationId xmlns:a16="http://schemas.microsoft.com/office/drawing/2014/main" id="{FAA7C4C9-1C11-15F1-DE8A-0B3CA9710DD3}"/>
              </a:ext>
            </a:extLst>
          </p:cNvPr>
          <p:cNvSpPr/>
          <p:nvPr/>
        </p:nvSpPr>
        <p:spPr>
          <a:xfrm>
            <a:off x="2424279" y="4249428"/>
            <a:ext cx="2496855" cy="1529657"/>
          </a:xfrm>
          <a:custGeom>
            <a:avLst/>
            <a:gdLst>
              <a:gd name="connsiteX0" fmla="*/ 0 w 3212123"/>
              <a:gd name="connsiteY0" fmla="*/ 268920 h 2039543"/>
              <a:gd name="connsiteX1" fmla="*/ 99646 w 3212123"/>
              <a:gd name="connsiteY1" fmla="*/ 954720 h 2039543"/>
              <a:gd name="connsiteX2" fmla="*/ 263770 w 3212123"/>
              <a:gd name="connsiteY2" fmla="*/ 11013 h 2039543"/>
              <a:gd name="connsiteX3" fmla="*/ 451339 w 3212123"/>
              <a:gd name="connsiteY3" fmla="*/ 1722582 h 2039543"/>
              <a:gd name="connsiteX4" fmla="*/ 808893 w 3212123"/>
              <a:gd name="connsiteY4" fmla="*/ 1241936 h 2039543"/>
              <a:gd name="connsiteX5" fmla="*/ 1090246 w 3212123"/>
              <a:gd name="connsiteY5" fmla="*/ 2033243 h 2039543"/>
              <a:gd name="connsiteX6" fmla="*/ 1383323 w 3212123"/>
              <a:gd name="connsiteY6" fmla="*/ 1617074 h 2039543"/>
              <a:gd name="connsiteX7" fmla="*/ 1664677 w 3212123"/>
              <a:gd name="connsiteY7" fmla="*/ 1693274 h 2039543"/>
              <a:gd name="connsiteX8" fmla="*/ 1922585 w 3212123"/>
              <a:gd name="connsiteY8" fmla="*/ 1071951 h 2039543"/>
              <a:gd name="connsiteX9" fmla="*/ 2373923 w 3212123"/>
              <a:gd name="connsiteY9" fmla="*/ 1535013 h 2039543"/>
              <a:gd name="connsiteX10" fmla="*/ 2790093 w 3212123"/>
              <a:gd name="connsiteY10" fmla="*/ 1382613 h 2039543"/>
              <a:gd name="connsiteX11" fmla="*/ 3212123 w 3212123"/>
              <a:gd name="connsiteY11" fmla="*/ 1851536 h 203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2123" h="2039543">
                <a:moveTo>
                  <a:pt x="0" y="268920"/>
                </a:moveTo>
                <a:cubicBezTo>
                  <a:pt x="27842" y="633312"/>
                  <a:pt x="55684" y="997704"/>
                  <a:pt x="99646" y="954720"/>
                </a:cubicBezTo>
                <a:cubicBezTo>
                  <a:pt x="143608" y="911736"/>
                  <a:pt x="205155" y="-116964"/>
                  <a:pt x="263770" y="11013"/>
                </a:cubicBezTo>
                <a:cubicBezTo>
                  <a:pt x="322386" y="138990"/>
                  <a:pt x="360485" y="1517428"/>
                  <a:pt x="451339" y="1722582"/>
                </a:cubicBezTo>
                <a:cubicBezTo>
                  <a:pt x="542193" y="1927736"/>
                  <a:pt x="702409" y="1190159"/>
                  <a:pt x="808893" y="1241936"/>
                </a:cubicBezTo>
                <a:cubicBezTo>
                  <a:pt x="915377" y="1293713"/>
                  <a:pt x="994508" y="1970720"/>
                  <a:pt x="1090246" y="2033243"/>
                </a:cubicBezTo>
                <a:cubicBezTo>
                  <a:pt x="1185984" y="2095766"/>
                  <a:pt x="1287585" y="1673736"/>
                  <a:pt x="1383323" y="1617074"/>
                </a:cubicBezTo>
                <a:cubicBezTo>
                  <a:pt x="1479062" y="1560413"/>
                  <a:pt x="1574800" y="1784128"/>
                  <a:pt x="1664677" y="1693274"/>
                </a:cubicBezTo>
                <a:cubicBezTo>
                  <a:pt x="1754554" y="1602420"/>
                  <a:pt x="1804377" y="1098328"/>
                  <a:pt x="1922585" y="1071951"/>
                </a:cubicBezTo>
                <a:cubicBezTo>
                  <a:pt x="2040793" y="1045574"/>
                  <a:pt x="2229339" y="1483236"/>
                  <a:pt x="2373923" y="1535013"/>
                </a:cubicBezTo>
                <a:cubicBezTo>
                  <a:pt x="2518507" y="1586790"/>
                  <a:pt x="2650393" y="1329859"/>
                  <a:pt x="2790093" y="1382613"/>
                </a:cubicBezTo>
                <a:cubicBezTo>
                  <a:pt x="2929793" y="1435367"/>
                  <a:pt x="3137877" y="1792921"/>
                  <a:pt x="3212123" y="1851536"/>
                </a:cubicBezTo>
              </a:path>
            </a:pathLst>
          </a:custGeom>
          <a:noFill/>
          <a:ln w="25400" cap="flat" cmpd="sng" algn="ctr">
            <a:solidFill>
              <a:srgbClr val="A6203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FFFFFF"/>
              </a:solidFill>
              <a:effectLst/>
              <a:uLnTx/>
              <a:uFillTx/>
              <a:latin typeface="Arial"/>
              <a:ea typeface="微软雅黑"/>
              <a:cs typeface="+mn-cs"/>
            </a:endParaRPr>
          </a:p>
        </p:txBody>
      </p:sp>
      <p:sp>
        <p:nvSpPr>
          <p:cNvPr id="59" name="椭圆 58">
            <a:extLst>
              <a:ext uri="{FF2B5EF4-FFF2-40B4-BE49-F238E27FC236}">
                <a16:creationId xmlns:a16="http://schemas.microsoft.com/office/drawing/2014/main" id="{65D6EF06-FB53-2D96-6B80-1B968CFA6A8D}"/>
              </a:ext>
            </a:extLst>
          </p:cNvPr>
          <p:cNvSpPr/>
          <p:nvPr/>
        </p:nvSpPr>
        <p:spPr>
          <a:xfrm>
            <a:off x="2501667" y="4711801"/>
            <a:ext cx="81000" cy="81000"/>
          </a:xfrm>
          <a:prstGeom prst="ellipse">
            <a:avLst/>
          </a:prstGeom>
          <a:solidFill>
            <a:srgbClr val="1F4D78">
              <a:lumMod val="60000"/>
              <a:lumOff val="40000"/>
            </a:srgbClr>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FFFFFF"/>
              </a:solidFill>
              <a:effectLst/>
              <a:uLnTx/>
              <a:uFillTx/>
              <a:latin typeface="Arial"/>
              <a:ea typeface="微软雅黑"/>
              <a:cs typeface="+mn-cs"/>
            </a:endParaRPr>
          </a:p>
        </p:txBody>
      </p:sp>
      <p:sp>
        <p:nvSpPr>
          <p:cNvPr id="60" name="椭圆 59">
            <a:extLst>
              <a:ext uri="{FF2B5EF4-FFF2-40B4-BE49-F238E27FC236}">
                <a16:creationId xmlns:a16="http://schemas.microsoft.com/office/drawing/2014/main" id="{A4579D5B-263A-638A-8150-9974B6755E68}"/>
              </a:ext>
            </a:extLst>
          </p:cNvPr>
          <p:cNvSpPr/>
          <p:nvPr/>
        </p:nvSpPr>
        <p:spPr>
          <a:xfrm>
            <a:off x="2379222" y="4419410"/>
            <a:ext cx="81000" cy="81000"/>
          </a:xfrm>
          <a:prstGeom prst="ellipse">
            <a:avLst/>
          </a:prstGeom>
          <a:solidFill>
            <a:srgbClr val="1F4D78">
              <a:lumMod val="60000"/>
              <a:lumOff val="40000"/>
            </a:srgbClr>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FFFFFF"/>
              </a:solidFill>
              <a:effectLst/>
              <a:uLnTx/>
              <a:uFillTx/>
              <a:latin typeface="Arial"/>
              <a:ea typeface="微软雅黑"/>
              <a:cs typeface="+mn-cs"/>
            </a:endParaRPr>
          </a:p>
        </p:txBody>
      </p:sp>
      <p:sp>
        <p:nvSpPr>
          <p:cNvPr id="61" name="椭圆 60">
            <a:extLst>
              <a:ext uri="{FF2B5EF4-FFF2-40B4-BE49-F238E27FC236}">
                <a16:creationId xmlns:a16="http://schemas.microsoft.com/office/drawing/2014/main" id="{2A6755F0-21BB-FCB2-0C6B-F0BBCA090B9B}"/>
              </a:ext>
            </a:extLst>
          </p:cNvPr>
          <p:cNvSpPr/>
          <p:nvPr/>
        </p:nvSpPr>
        <p:spPr>
          <a:xfrm>
            <a:off x="2666281" y="5053390"/>
            <a:ext cx="81000" cy="81000"/>
          </a:xfrm>
          <a:prstGeom prst="ellipse">
            <a:avLst/>
          </a:prstGeom>
          <a:solidFill>
            <a:srgbClr val="1F4D78">
              <a:lumMod val="60000"/>
              <a:lumOff val="40000"/>
            </a:srgbClr>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FFFFFF"/>
              </a:solidFill>
              <a:effectLst/>
              <a:uLnTx/>
              <a:uFillTx/>
              <a:latin typeface="Arial"/>
              <a:ea typeface="微软雅黑"/>
              <a:cs typeface="+mn-cs"/>
            </a:endParaRPr>
          </a:p>
        </p:txBody>
      </p:sp>
      <p:sp>
        <p:nvSpPr>
          <p:cNvPr id="62" name="椭圆 61">
            <a:extLst>
              <a:ext uri="{FF2B5EF4-FFF2-40B4-BE49-F238E27FC236}">
                <a16:creationId xmlns:a16="http://schemas.microsoft.com/office/drawing/2014/main" id="{A82085E6-772A-0E6F-89B1-7A18A5AB4E47}"/>
              </a:ext>
            </a:extLst>
          </p:cNvPr>
          <p:cNvSpPr/>
          <p:nvPr/>
        </p:nvSpPr>
        <p:spPr>
          <a:xfrm>
            <a:off x="2869578" y="5392801"/>
            <a:ext cx="81000" cy="81000"/>
          </a:xfrm>
          <a:prstGeom prst="ellipse">
            <a:avLst/>
          </a:prstGeom>
          <a:solidFill>
            <a:srgbClr val="1F4D78">
              <a:lumMod val="60000"/>
              <a:lumOff val="40000"/>
            </a:srgbClr>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FFFFFF"/>
              </a:solidFill>
              <a:effectLst/>
              <a:uLnTx/>
              <a:uFillTx/>
              <a:latin typeface="Arial"/>
              <a:ea typeface="微软雅黑"/>
              <a:cs typeface="+mn-cs"/>
            </a:endParaRPr>
          </a:p>
        </p:txBody>
      </p:sp>
      <p:sp>
        <p:nvSpPr>
          <p:cNvPr id="63" name="椭圆 62">
            <a:extLst>
              <a:ext uri="{FF2B5EF4-FFF2-40B4-BE49-F238E27FC236}">
                <a16:creationId xmlns:a16="http://schemas.microsoft.com/office/drawing/2014/main" id="{40B14DA8-ED69-AB11-3615-39D18046783B}"/>
              </a:ext>
            </a:extLst>
          </p:cNvPr>
          <p:cNvSpPr/>
          <p:nvPr/>
        </p:nvSpPr>
        <p:spPr>
          <a:xfrm>
            <a:off x="3177577" y="5591478"/>
            <a:ext cx="81000" cy="81000"/>
          </a:xfrm>
          <a:prstGeom prst="ellipse">
            <a:avLst/>
          </a:prstGeom>
          <a:solidFill>
            <a:srgbClr val="1F4D78">
              <a:lumMod val="60000"/>
              <a:lumOff val="40000"/>
            </a:srgbClr>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FFFFFF"/>
              </a:solidFill>
              <a:effectLst/>
              <a:uLnTx/>
              <a:uFillTx/>
              <a:latin typeface="Arial"/>
              <a:ea typeface="微软雅黑"/>
              <a:cs typeface="+mn-cs"/>
            </a:endParaRPr>
          </a:p>
        </p:txBody>
      </p:sp>
      <p:sp>
        <p:nvSpPr>
          <p:cNvPr id="64" name="椭圆 63">
            <a:extLst>
              <a:ext uri="{FF2B5EF4-FFF2-40B4-BE49-F238E27FC236}">
                <a16:creationId xmlns:a16="http://schemas.microsoft.com/office/drawing/2014/main" id="{1E38A47F-A3CD-D46C-AD22-B8C3BD5D71F7}"/>
              </a:ext>
            </a:extLst>
          </p:cNvPr>
          <p:cNvSpPr/>
          <p:nvPr/>
        </p:nvSpPr>
        <p:spPr>
          <a:xfrm>
            <a:off x="3378390" y="5550978"/>
            <a:ext cx="81000" cy="81000"/>
          </a:xfrm>
          <a:prstGeom prst="ellipse">
            <a:avLst/>
          </a:prstGeom>
          <a:solidFill>
            <a:srgbClr val="1F4D78">
              <a:lumMod val="60000"/>
              <a:lumOff val="40000"/>
            </a:srgbClr>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FFFFFF"/>
              </a:solidFill>
              <a:effectLst/>
              <a:uLnTx/>
              <a:uFillTx/>
              <a:latin typeface="Arial"/>
              <a:ea typeface="微软雅黑"/>
              <a:cs typeface="+mn-cs"/>
            </a:endParaRPr>
          </a:p>
        </p:txBody>
      </p:sp>
      <p:sp>
        <p:nvSpPr>
          <p:cNvPr id="65" name="椭圆 64">
            <a:extLst>
              <a:ext uri="{FF2B5EF4-FFF2-40B4-BE49-F238E27FC236}">
                <a16:creationId xmlns:a16="http://schemas.microsoft.com/office/drawing/2014/main" id="{FB5CBBEB-A8DD-53F8-4C5B-642F93C9E6DD}"/>
              </a:ext>
            </a:extLst>
          </p:cNvPr>
          <p:cNvSpPr/>
          <p:nvPr/>
        </p:nvSpPr>
        <p:spPr>
          <a:xfrm>
            <a:off x="3564805" y="5444528"/>
            <a:ext cx="81000" cy="81000"/>
          </a:xfrm>
          <a:prstGeom prst="ellipse">
            <a:avLst/>
          </a:prstGeom>
          <a:solidFill>
            <a:srgbClr val="1F4D78">
              <a:lumMod val="60000"/>
              <a:lumOff val="40000"/>
            </a:srgbClr>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FFFFFF"/>
              </a:solidFill>
              <a:effectLst/>
              <a:uLnTx/>
              <a:uFillTx/>
              <a:latin typeface="Arial"/>
              <a:ea typeface="微软雅黑"/>
              <a:cs typeface="+mn-cs"/>
            </a:endParaRPr>
          </a:p>
        </p:txBody>
      </p:sp>
      <p:sp>
        <p:nvSpPr>
          <p:cNvPr id="66" name="椭圆 65">
            <a:extLst>
              <a:ext uri="{FF2B5EF4-FFF2-40B4-BE49-F238E27FC236}">
                <a16:creationId xmlns:a16="http://schemas.microsoft.com/office/drawing/2014/main" id="{4E2C2E10-8E4E-F792-72A8-96948F089D91}"/>
              </a:ext>
            </a:extLst>
          </p:cNvPr>
          <p:cNvSpPr/>
          <p:nvPr/>
        </p:nvSpPr>
        <p:spPr>
          <a:xfrm>
            <a:off x="3752397" y="5311801"/>
            <a:ext cx="81000" cy="81000"/>
          </a:xfrm>
          <a:prstGeom prst="ellipse">
            <a:avLst/>
          </a:prstGeom>
          <a:solidFill>
            <a:srgbClr val="1F4D78">
              <a:lumMod val="60000"/>
              <a:lumOff val="40000"/>
            </a:srgbClr>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FFFFFF"/>
              </a:solidFill>
              <a:effectLst/>
              <a:uLnTx/>
              <a:uFillTx/>
              <a:latin typeface="Arial"/>
              <a:ea typeface="微软雅黑"/>
              <a:cs typeface="+mn-cs"/>
            </a:endParaRPr>
          </a:p>
        </p:txBody>
      </p:sp>
      <p:sp>
        <p:nvSpPr>
          <p:cNvPr id="67" name="椭圆 66">
            <a:extLst>
              <a:ext uri="{FF2B5EF4-FFF2-40B4-BE49-F238E27FC236}">
                <a16:creationId xmlns:a16="http://schemas.microsoft.com/office/drawing/2014/main" id="{52722CCD-21F8-D76C-3FFA-AFE5FC3FCE5C}"/>
              </a:ext>
            </a:extLst>
          </p:cNvPr>
          <p:cNvSpPr/>
          <p:nvPr/>
        </p:nvSpPr>
        <p:spPr>
          <a:xfrm>
            <a:off x="4055160" y="5185285"/>
            <a:ext cx="81000" cy="81000"/>
          </a:xfrm>
          <a:prstGeom prst="ellipse">
            <a:avLst/>
          </a:prstGeom>
          <a:solidFill>
            <a:srgbClr val="1F4D78">
              <a:lumMod val="60000"/>
              <a:lumOff val="40000"/>
            </a:srgbClr>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FFFFFF"/>
              </a:solidFill>
              <a:effectLst/>
              <a:uLnTx/>
              <a:uFillTx/>
              <a:latin typeface="Arial"/>
              <a:ea typeface="微软雅黑"/>
              <a:cs typeface="+mn-cs"/>
            </a:endParaRPr>
          </a:p>
        </p:txBody>
      </p:sp>
      <p:sp>
        <p:nvSpPr>
          <p:cNvPr id="68" name="椭圆 67">
            <a:extLst>
              <a:ext uri="{FF2B5EF4-FFF2-40B4-BE49-F238E27FC236}">
                <a16:creationId xmlns:a16="http://schemas.microsoft.com/office/drawing/2014/main" id="{3078A5FB-DB75-C377-C516-44E1729E1A82}"/>
              </a:ext>
            </a:extLst>
          </p:cNvPr>
          <p:cNvSpPr/>
          <p:nvPr/>
        </p:nvSpPr>
        <p:spPr>
          <a:xfrm>
            <a:off x="4436451" y="5266285"/>
            <a:ext cx="81000" cy="81000"/>
          </a:xfrm>
          <a:prstGeom prst="ellipse">
            <a:avLst/>
          </a:prstGeom>
          <a:solidFill>
            <a:srgbClr val="1F4D78">
              <a:lumMod val="60000"/>
              <a:lumOff val="40000"/>
            </a:srgbClr>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FFFFFF"/>
              </a:solidFill>
              <a:effectLst/>
              <a:uLnTx/>
              <a:uFillTx/>
              <a:latin typeface="Arial"/>
              <a:ea typeface="微软雅黑"/>
              <a:cs typeface="+mn-cs"/>
            </a:endParaRPr>
          </a:p>
        </p:txBody>
      </p:sp>
      <p:sp>
        <p:nvSpPr>
          <p:cNvPr id="69" name="椭圆 68">
            <a:extLst>
              <a:ext uri="{FF2B5EF4-FFF2-40B4-BE49-F238E27FC236}">
                <a16:creationId xmlns:a16="http://schemas.microsoft.com/office/drawing/2014/main" id="{A0033CDC-2755-B153-68A6-8C5F6D25EB5B}"/>
              </a:ext>
            </a:extLst>
          </p:cNvPr>
          <p:cNvSpPr/>
          <p:nvPr/>
        </p:nvSpPr>
        <p:spPr>
          <a:xfrm>
            <a:off x="4885191" y="5591478"/>
            <a:ext cx="81000" cy="81000"/>
          </a:xfrm>
          <a:prstGeom prst="ellipse">
            <a:avLst/>
          </a:prstGeom>
          <a:solidFill>
            <a:srgbClr val="1F4D78">
              <a:lumMod val="60000"/>
              <a:lumOff val="40000"/>
            </a:srgbClr>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FFFFFF"/>
              </a:solidFill>
              <a:effectLst/>
              <a:uLnTx/>
              <a:uFillTx/>
              <a:latin typeface="Arial"/>
              <a:ea typeface="微软雅黑"/>
              <a:cs typeface="+mn-cs"/>
            </a:endParaRPr>
          </a:p>
        </p:txBody>
      </p:sp>
      <p:cxnSp>
        <p:nvCxnSpPr>
          <p:cNvPr id="70" name="直接箭头连接符 69">
            <a:extLst>
              <a:ext uri="{FF2B5EF4-FFF2-40B4-BE49-F238E27FC236}">
                <a16:creationId xmlns:a16="http://schemas.microsoft.com/office/drawing/2014/main" id="{ED4121D7-63F0-A584-4097-24E8A65FCE9F}"/>
              </a:ext>
            </a:extLst>
          </p:cNvPr>
          <p:cNvCxnSpPr/>
          <p:nvPr/>
        </p:nvCxnSpPr>
        <p:spPr>
          <a:xfrm flipV="1">
            <a:off x="2194371" y="4111174"/>
            <a:ext cx="0" cy="1800671"/>
          </a:xfrm>
          <a:prstGeom prst="straightConnector1">
            <a:avLst/>
          </a:prstGeom>
          <a:noFill/>
          <a:ln w="25400" cap="flat" cmpd="sng" algn="ctr">
            <a:solidFill>
              <a:srgbClr val="000000"/>
            </a:solidFill>
            <a:prstDash val="solid"/>
            <a:miter lim="800000"/>
            <a:tailEnd type="triangle"/>
          </a:ln>
          <a:effectLst/>
        </p:spPr>
      </p:cxnSp>
      <p:cxnSp>
        <p:nvCxnSpPr>
          <p:cNvPr id="71" name="直接箭头连接符 70">
            <a:extLst>
              <a:ext uri="{FF2B5EF4-FFF2-40B4-BE49-F238E27FC236}">
                <a16:creationId xmlns:a16="http://schemas.microsoft.com/office/drawing/2014/main" id="{9D6F8C53-75E6-D832-A0EF-248CBBC6E8D4}"/>
              </a:ext>
            </a:extLst>
          </p:cNvPr>
          <p:cNvCxnSpPr/>
          <p:nvPr/>
        </p:nvCxnSpPr>
        <p:spPr>
          <a:xfrm flipV="1">
            <a:off x="2188297" y="5906611"/>
            <a:ext cx="2993747" cy="332"/>
          </a:xfrm>
          <a:prstGeom prst="straightConnector1">
            <a:avLst/>
          </a:prstGeom>
          <a:noFill/>
          <a:ln w="25400" cap="flat" cmpd="sng" algn="ctr">
            <a:solidFill>
              <a:srgbClr val="000000"/>
            </a:solidFill>
            <a:prstDash val="solid"/>
            <a:miter lim="800000"/>
            <a:tailEnd type="triangle"/>
          </a:ln>
          <a:effectLst/>
        </p:spPr>
      </p:cxnSp>
      <p:sp>
        <p:nvSpPr>
          <p:cNvPr id="72" name="文本框 71">
            <a:extLst>
              <a:ext uri="{FF2B5EF4-FFF2-40B4-BE49-F238E27FC236}">
                <a16:creationId xmlns:a16="http://schemas.microsoft.com/office/drawing/2014/main" id="{1D217518-8B40-8B9C-9C91-301B643B2E75}"/>
              </a:ext>
            </a:extLst>
          </p:cNvPr>
          <p:cNvSpPr txBox="1"/>
          <p:nvPr/>
        </p:nvSpPr>
        <p:spPr>
          <a:xfrm>
            <a:off x="6821630" y="2288267"/>
            <a:ext cx="2441694" cy="430887"/>
          </a:xfrm>
          <a:prstGeom prst="rect">
            <a:avLst/>
          </a:prstGeom>
          <a:noFill/>
        </p:spPr>
        <p:txBody>
          <a:bodyPr wrap="none" rtlCol="0">
            <a:spAutoFit/>
          </a:bodyPr>
          <a:lstStyle/>
          <a:p>
            <a:r>
              <a:rPr lang="zh-CN" altLang="en-US" sz="2200" b="1" dirty="0">
                <a:solidFill>
                  <a:srgbClr val="000000"/>
                </a:solidFill>
                <a:latin typeface="Arial"/>
                <a:ea typeface="微软雅黑"/>
              </a:rPr>
              <a:t>过参数化神经网络</a:t>
            </a:r>
          </a:p>
        </p:txBody>
      </p:sp>
      <p:sp>
        <p:nvSpPr>
          <p:cNvPr id="73" name="文本框 72">
            <a:extLst>
              <a:ext uri="{FF2B5EF4-FFF2-40B4-BE49-F238E27FC236}">
                <a16:creationId xmlns:a16="http://schemas.microsoft.com/office/drawing/2014/main" id="{F0FC6C14-A301-B20D-1521-67793970B1E1}"/>
              </a:ext>
            </a:extLst>
          </p:cNvPr>
          <p:cNvSpPr txBox="1"/>
          <p:nvPr/>
        </p:nvSpPr>
        <p:spPr>
          <a:xfrm>
            <a:off x="7951558" y="3183388"/>
            <a:ext cx="1595309" cy="430887"/>
          </a:xfrm>
          <a:prstGeom prst="rect">
            <a:avLst/>
          </a:prstGeom>
          <a:noFill/>
        </p:spPr>
        <p:txBody>
          <a:bodyPr wrap="none" rtlCol="0">
            <a:spAutoFit/>
          </a:bodyPr>
          <a:lstStyle/>
          <a:p>
            <a:r>
              <a:rPr lang="zh-CN" altLang="en-US" sz="2200" b="1" dirty="0">
                <a:solidFill>
                  <a:srgbClr val="000000"/>
                </a:solidFill>
                <a:latin typeface="Arial"/>
                <a:ea typeface="微软雅黑"/>
              </a:rPr>
              <a:t>经验倾向于</a:t>
            </a:r>
          </a:p>
        </p:txBody>
      </p:sp>
      <p:cxnSp>
        <p:nvCxnSpPr>
          <p:cNvPr id="74" name="直接箭头连接符 73">
            <a:extLst>
              <a:ext uri="{FF2B5EF4-FFF2-40B4-BE49-F238E27FC236}">
                <a16:creationId xmlns:a16="http://schemas.microsoft.com/office/drawing/2014/main" id="{DBC1A029-34C6-CB3E-40F6-61FC0A899257}"/>
              </a:ext>
            </a:extLst>
          </p:cNvPr>
          <p:cNvCxnSpPr/>
          <p:nvPr/>
        </p:nvCxnSpPr>
        <p:spPr>
          <a:xfrm flipH="1">
            <a:off x="7929367" y="2944287"/>
            <a:ext cx="2540" cy="855980"/>
          </a:xfrm>
          <a:prstGeom prst="straightConnector1">
            <a:avLst/>
          </a:prstGeom>
          <a:noFill/>
          <a:ln w="25400" cap="flat" cmpd="sng" algn="ctr">
            <a:solidFill>
              <a:srgbClr val="000000"/>
            </a:solidFill>
            <a:prstDash val="solid"/>
            <a:miter lim="800000"/>
            <a:tailEnd type="triangle"/>
          </a:ln>
          <a:effectLst/>
        </p:spPr>
      </p:cxnSp>
      <p:sp>
        <p:nvSpPr>
          <p:cNvPr id="75" name="文本框 74">
            <a:extLst>
              <a:ext uri="{FF2B5EF4-FFF2-40B4-BE49-F238E27FC236}">
                <a16:creationId xmlns:a16="http://schemas.microsoft.com/office/drawing/2014/main" id="{51FE0084-C38F-4115-EEB1-5544429B9E5A}"/>
              </a:ext>
            </a:extLst>
          </p:cNvPr>
          <p:cNvSpPr txBox="1"/>
          <p:nvPr/>
        </p:nvSpPr>
        <p:spPr>
          <a:xfrm>
            <a:off x="3120998" y="3935375"/>
            <a:ext cx="1031051" cy="430887"/>
          </a:xfrm>
          <a:prstGeom prst="rect">
            <a:avLst/>
          </a:prstGeom>
          <a:noFill/>
        </p:spPr>
        <p:txBody>
          <a:bodyPr wrap="none" rtlCol="0">
            <a:spAutoFit/>
          </a:bodyPr>
          <a:lstStyle/>
          <a:p>
            <a:r>
              <a:rPr lang="zh-CN" altLang="en-US" sz="2200" b="1" dirty="0">
                <a:solidFill>
                  <a:srgbClr val="000000"/>
                </a:solidFill>
                <a:latin typeface="Arial"/>
                <a:ea typeface="微软雅黑"/>
              </a:rPr>
              <a:t>过拟合</a:t>
            </a:r>
          </a:p>
        </p:txBody>
      </p:sp>
      <p:sp>
        <p:nvSpPr>
          <p:cNvPr id="76" name="文本框 75">
            <a:extLst>
              <a:ext uri="{FF2B5EF4-FFF2-40B4-BE49-F238E27FC236}">
                <a16:creationId xmlns:a16="http://schemas.microsoft.com/office/drawing/2014/main" id="{D868E4D1-5263-B434-20C5-50A208C11905}"/>
              </a:ext>
            </a:extLst>
          </p:cNvPr>
          <p:cNvSpPr txBox="1"/>
          <p:nvPr/>
        </p:nvSpPr>
        <p:spPr>
          <a:xfrm>
            <a:off x="7286597" y="3935228"/>
            <a:ext cx="1779905" cy="430887"/>
          </a:xfrm>
          <a:prstGeom prst="rect">
            <a:avLst/>
          </a:prstGeom>
          <a:noFill/>
        </p:spPr>
        <p:txBody>
          <a:bodyPr wrap="square" rtlCol="0">
            <a:spAutoFit/>
          </a:bodyPr>
          <a:lstStyle/>
          <a:p>
            <a:r>
              <a:rPr lang="zh-CN" altLang="en-US" sz="2200" b="1" dirty="0">
                <a:solidFill>
                  <a:srgbClr val="000000"/>
                </a:solidFill>
                <a:latin typeface="Arial"/>
                <a:ea typeface="微软雅黑"/>
              </a:rPr>
              <a:t>符合直观</a:t>
            </a:r>
          </a:p>
        </p:txBody>
      </p:sp>
      <p:sp>
        <p:nvSpPr>
          <p:cNvPr id="77" name="文本框 76">
            <a:extLst>
              <a:ext uri="{FF2B5EF4-FFF2-40B4-BE49-F238E27FC236}">
                <a16:creationId xmlns:a16="http://schemas.microsoft.com/office/drawing/2014/main" id="{788E1340-477B-8B88-487E-F21D0FCBCE75}"/>
              </a:ext>
            </a:extLst>
          </p:cNvPr>
          <p:cNvSpPr txBox="1"/>
          <p:nvPr/>
        </p:nvSpPr>
        <p:spPr>
          <a:xfrm>
            <a:off x="7033810" y="4331699"/>
            <a:ext cx="1883891" cy="430887"/>
          </a:xfrm>
          <a:prstGeom prst="rect">
            <a:avLst/>
          </a:prstGeom>
          <a:noFill/>
        </p:spPr>
        <p:txBody>
          <a:bodyPr wrap="square" rtlCol="0">
            <a:spAutoFit/>
          </a:bodyPr>
          <a:lstStyle/>
          <a:p>
            <a:r>
              <a:rPr lang="zh-CN" altLang="en-US" sz="2200" b="1" dirty="0">
                <a:solidFill>
                  <a:srgbClr val="A62038"/>
                </a:solidFill>
                <a:latin typeface="Arial"/>
                <a:ea typeface="微软雅黑"/>
              </a:rPr>
              <a:t>通常泛化性好</a:t>
            </a:r>
          </a:p>
        </p:txBody>
      </p:sp>
      <p:sp>
        <p:nvSpPr>
          <p:cNvPr id="78" name="文本框 77">
            <a:extLst>
              <a:ext uri="{FF2B5EF4-FFF2-40B4-BE49-F238E27FC236}">
                <a16:creationId xmlns:a16="http://schemas.microsoft.com/office/drawing/2014/main" id="{0BB7DD3F-DE37-F0C7-9876-D181EE1819AD}"/>
              </a:ext>
            </a:extLst>
          </p:cNvPr>
          <p:cNvSpPr txBox="1"/>
          <p:nvPr/>
        </p:nvSpPr>
        <p:spPr>
          <a:xfrm>
            <a:off x="387264" y="950726"/>
            <a:ext cx="9619857" cy="461665"/>
          </a:xfrm>
          <a:prstGeom prst="rect">
            <a:avLst/>
          </a:prstGeom>
          <a:noFill/>
        </p:spPr>
        <p:txBody>
          <a:bodyPr wrap="square" rtlCol="0">
            <a:spAutoFit/>
          </a:bodyPr>
          <a:lstStyle/>
          <a:p>
            <a:r>
              <a:rPr lang="en-US" altLang="zh-CN" sz="2400" dirty="0">
                <a:solidFill>
                  <a:srgbClr val="000000"/>
                </a:solidFill>
                <a:latin typeface="Arial"/>
                <a:ea typeface="微软雅黑"/>
              </a:rPr>
              <a:t>30</a:t>
            </a:r>
            <a:r>
              <a:rPr lang="zh-CN" altLang="en-US" sz="2400" dirty="0">
                <a:solidFill>
                  <a:srgbClr val="000000"/>
                </a:solidFill>
                <a:latin typeface="Arial"/>
                <a:ea typeface="微软雅黑"/>
              </a:rPr>
              <a:t>年谜团：为何</a:t>
            </a:r>
            <a:r>
              <a:rPr lang="zh-CN" altLang="en-US" sz="2400" b="1" dirty="0">
                <a:solidFill>
                  <a:srgbClr val="A62038"/>
                </a:solidFill>
                <a:latin typeface="Arial"/>
                <a:ea typeface="微软雅黑"/>
              </a:rPr>
              <a:t>过参数化</a:t>
            </a:r>
            <a:r>
              <a:rPr lang="zh-CN" altLang="en-US" sz="2400" dirty="0">
                <a:solidFill>
                  <a:srgbClr val="000000"/>
                </a:solidFill>
                <a:latin typeface="Arial"/>
                <a:ea typeface="微软雅黑"/>
              </a:rPr>
              <a:t>的神经网络</a:t>
            </a:r>
            <a:r>
              <a:rPr lang="zh-CN" altLang="en-US" sz="2400" b="1" dirty="0">
                <a:solidFill>
                  <a:srgbClr val="A62038"/>
                </a:solidFill>
                <a:latin typeface="Arial"/>
                <a:ea typeface="微软雅黑"/>
              </a:rPr>
              <a:t>不会明显过拟合</a:t>
            </a:r>
            <a:r>
              <a:rPr lang="zh-CN" altLang="en-US" sz="2400" dirty="0">
                <a:solidFill>
                  <a:srgbClr val="000000"/>
                </a:solidFill>
                <a:latin typeface="Arial"/>
                <a:ea typeface="微软雅黑"/>
              </a:rPr>
              <a:t>？</a:t>
            </a:r>
            <a:r>
              <a:rPr lang="en-US" altLang="zh-CN" sz="2400" dirty="0">
                <a:solidFill>
                  <a:srgbClr val="000000"/>
                </a:solidFill>
                <a:latin typeface="Arial"/>
                <a:ea typeface="微软雅黑"/>
              </a:rPr>
              <a:t>(</a:t>
            </a:r>
            <a:r>
              <a:rPr lang="en-US" altLang="zh-CN" sz="2400" dirty="0" err="1">
                <a:solidFill>
                  <a:srgbClr val="000000"/>
                </a:solidFill>
                <a:latin typeface="Arial"/>
                <a:ea typeface="微软雅黑"/>
              </a:rPr>
              <a:t>Breiman</a:t>
            </a:r>
            <a:r>
              <a:rPr lang="en-US" altLang="zh-CN" sz="2400" dirty="0">
                <a:solidFill>
                  <a:srgbClr val="000000"/>
                </a:solidFill>
                <a:latin typeface="Arial"/>
                <a:ea typeface="微软雅黑"/>
              </a:rPr>
              <a:t> 1995)</a:t>
            </a:r>
          </a:p>
        </p:txBody>
      </p:sp>
      <p:sp>
        <p:nvSpPr>
          <p:cNvPr id="79" name="文本框 78">
            <a:extLst>
              <a:ext uri="{FF2B5EF4-FFF2-40B4-BE49-F238E27FC236}">
                <a16:creationId xmlns:a16="http://schemas.microsoft.com/office/drawing/2014/main" id="{E8D0DD9B-12DC-B110-BDF9-6CD51DEF8ACB}"/>
              </a:ext>
            </a:extLst>
          </p:cNvPr>
          <p:cNvSpPr txBox="1"/>
          <p:nvPr/>
        </p:nvSpPr>
        <p:spPr>
          <a:xfrm>
            <a:off x="2512207" y="2288679"/>
            <a:ext cx="2231701" cy="769441"/>
          </a:xfrm>
          <a:prstGeom prst="rect">
            <a:avLst/>
          </a:prstGeom>
          <a:noFill/>
        </p:spPr>
        <p:txBody>
          <a:bodyPr wrap="none" rtlCol="0">
            <a:spAutoFit/>
          </a:bodyPr>
          <a:lstStyle/>
          <a:p>
            <a:pPr algn="ctr"/>
            <a:r>
              <a:rPr lang="zh-CN" altLang="en-US" sz="2200" b="1" dirty="0">
                <a:solidFill>
                  <a:srgbClr val="000000"/>
                </a:solidFill>
                <a:latin typeface="Arial"/>
                <a:ea typeface="微软雅黑"/>
              </a:rPr>
              <a:t>过参数化模型</a:t>
            </a:r>
            <a:endParaRPr lang="en-US" altLang="zh-CN" sz="2200" b="1" dirty="0">
              <a:solidFill>
                <a:srgbClr val="000000"/>
              </a:solidFill>
              <a:latin typeface="Arial"/>
              <a:ea typeface="微软雅黑"/>
            </a:endParaRPr>
          </a:p>
          <a:p>
            <a:pPr algn="ctr"/>
            <a:r>
              <a:rPr lang="en-US" altLang="zh-CN" sz="2200" dirty="0">
                <a:solidFill>
                  <a:srgbClr val="000000"/>
                </a:solidFill>
                <a:latin typeface="Arial"/>
                <a:ea typeface="微软雅黑"/>
              </a:rPr>
              <a:t>(</a:t>
            </a:r>
            <a:r>
              <a:rPr lang="zh-CN" altLang="en-US" sz="2200" dirty="0">
                <a:solidFill>
                  <a:srgbClr val="000000"/>
                </a:solidFill>
                <a:latin typeface="Arial"/>
                <a:ea typeface="微软雅黑"/>
              </a:rPr>
              <a:t>参数量</a:t>
            </a:r>
            <a:r>
              <a:rPr lang="en-US" altLang="zh-CN" sz="2200" dirty="0">
                <a:solidFill>
                  <a:srgbClr val="000000"/>
                </a:solidFill>
                <a:latin typeface="Arial"/>
                <a:ea typeface="微软雅黑"/>
              </a:rPr>
              <a:t>&gt;</a:t>
            </a:r>
            <a:r>
              <a:rPr lang="zh-CN" altLang="en-US" sz="2200" dirty="0">
                <a:solidFill>
                  <a:srgbClr val="000000"/>
                </a:solidFill>
                <a:latin typeface="Arial"/>
                <a:ea typeface="微软雅黑"/>
              </a:rPr>
              <a:t>样本量</a:t>
            </a:r>
            <a:r>
              <a:rPr lang="en-US" altLang="zh-CN" sz="2200" dirty="0">
                <a:solidFill>
                  <a:srgbClr val="000000"/>
                </a:solidFill>
                <a:latin typeface="Arial"/>
                <a:ea typeface="微软雅黑"/>
              </a:rPr>
              <a:t>)</a:t>
            </a:r>
            <a:endParaRPr lang="zh-CN" altLang="en-US" sz="2200" dirty="0">
              <a:solidFill>
                <a:srgbClr val="000000"/>
              </a:solidFill>
              <a:latin typeface="Arial"/>
              <a:ea typeface="微软雅黑"/>
            </a:endParaRPr>
          </a:p>
        </p:txBody>
      </p:sp>
      <p:cxnSp>
        <p:nvCxnSpPr>
          <p:cNvPr id="80" name="直接箭头连接符 79">
            <a:extLst>
              <a:ext uri="{FF2B5EF4-FFF2-40B4-BE49-F238E27FC236}">
                <a16:creationId xmlns:a16="http://schemas.microsoft.com/office/drawing/2014/main" id="{3E250E85-2376-5BBF-1304-42D07681A957}"/>
              </a:ext>
            </a:extLst>
          </p:cNvPr>
          <p:cNvCxnSpPr/>
          <p:nvPr/>
        </p:nvCxnSpPr>
        <p:spPr>
          <a:xfrm flipH="1">
            <a:off x="3634430" y="2944287"/>
            <a:ext cx="2540" cy="855980"/>
          </a:xfrm>
          <a:prstGeom prst="straightConnector1">
            <a:avLst/>
          </a:prstGeom>
          <a:noFill/>
          <a:ln w="25400" cap="flat" cmpd="sng" algn="ctr">
            <a:solidFill>
              <a:srgbClr val="000000"/>
            </a:solidFill>
            <a:prstDash val="solid"/>
            <a:miter lim="800000"/>
            <a:tailEnd type="triangle"/>
          </a:ln>
          <a:effectLst/>
        </p:spPr>
      </p:cxnSp>
      <p:sp>
        <p:nvSpPr>
          <p:cNvPr id="81" name="文本框 80">
            <a:extLst>
              <a:ext uri="{FF2B5EF4-FFF2-40B4-BE49-F238E27FC236}">
                <a16:creationId xmlns:a16="http://schemas.microsoft.com/office/drawing/2014/main" id="{BB808CDB-499E-41BF-0500-63E12A6AC02D}"/>
              </a:ext>
            </a:extLst>
          </p:cNvPr>
          <p:cNvSpPr txBox="1"/>
          <p:nvPr/>
        </p:nvSpPr>
        <p:spPr>
          <a:xfrm>
            <a:off x="3749966" y="3183388"/>
            <a:ext cx="1595309" cy="430887"/>
          </a:xfrm>
          <a:prstGeom prst="rect">
            <a:avLst/>
          </a:prstGeom>
          <a:noFill/>
        </p:spPr>
        <p:txBody>
          <a:bodyPr wrap="none" rtlCol="0">
            <a:spAutoFit/>
          </a:bodyPr>
          <a:lstStyle/>
          <a:p>
            <a:r>
              <a:rPr lang="zh-CN" altLang="en-US" sz="2200" b="1" dirty="0">
                <a:solidFill>
                  <a:srgbClr val="000000"/>
                </a:solidFill>
                <a:latin typeface="Arial"/>
                <a:ea typeface="微软雅黑"/>
              </a:rPr>
              <a:t>可以表达出</a:t>
            </a:r>
          </a:p>
        </p:txBody>
      </p:sp>
      <p:sp>
        <p:nvSpPr>
          <p:cNvPr id="83" name="文本框 82">
            <a:extLst>
              <a:ext uri="{FF2B5EF4-FFF2-40B4-BE49-F238E27FC236}">
                <a16:creationId xmlns:a16="http://schemas.microsoft.com/office/drawing/2014/main" id="{6BA1DA70-1CDF-56EF-F72D-E14C03CE228D}"/>
              </a:ext>
            </a:extLst>
          </p:cNvPr>
          <p:cNvSpPr txBox="1"/>
          <p:nvPr/>
        </p:nvSpPr>
        <p:spPr>
          <a:xfrm>
            <a:off x="415234" y="1607133"/>
            <a:ext cx="6260798" cy="461665"/>
          </a:xfrm>
          <a:prstGeom prst="rect">
            <a:avLst/>
          </a:prstGeom>
          <a:noFill/>
        </p:spPr>
        <p:txBody>
          <a:bodyPr wrap="square" rtlCol="0">
            <a:spAutoFit/>
          </a:bodyPr>
          <a:lstStyle/>
          <a:p>
            <a:r>
              <a:rPr lang="zh-CN" altLang="en-US" sz="2400" dirty="0">
                <a:solidFill>
                  <a:srgbClr val="000000"/>
                </a:solidFill>
                <a:latin typeface="Arial"/>
                <a:ea typeface="微软雅黑"/>
              </a:rPr>
              <a:t>传统的学习理论无法解释过参数化情形</a:t>
            </a:r>
            <a:endParaRPr lang="en-US" altLang="zh-CN" sz="2400" dirty="0">
              <a:solidFill>
                <a:srgbClr val="000000"/>
              </a:solidFill>
              <a:latin typeface="Arial"/>
              <a:ea typeface="微软雅黑"/>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8B2DA-D264-4E75-974E-BC49C35258A4}"/>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FFE6EB7C-1991-B5A0-6DE9-0EF1306EE41B}"/>
              </a:ext>
            </a:extLst>
          </p:cNvPr>
          <p:cNvSpPr txBox="1"/>
          <p:nvPr/>
        </p:nvSpPr>
        <p:spPr>
          <a:xfrm>
            <a:off x="0" y="2600792"/>
            <a:ext cx="12192000" cy="825419"/>
          </a:xfrm>
          <a:prstGeom prst="rect">
            <a:avLst/>
          </a:prstGeom>
          <a:noFill/>
        </p:spPr>
        <p:txBody>
          <a:bodyPr wrap="square" rtlCol="0">
            <a:spAutoFit/>
          </a:bodyPr>
          <a:lstStyle/>
          <a:p>
            <a:pPr algn="ctr">
              <a:lnSpc>
                <a:spcPct val="150000"/>
              </a:lnSpc>
            </a:pPr>
            <a:r>
              <a:rPr lang="zh-CN" altLang="en-US" sz="3600" b="1" dirty="0">
                <a:solidFill>
                  <a:schemeClr val="tx2"/>
                </a:solidFill>
                <a:latin typeface="微软雅黑" panose="020B0503020204020204" pitchFamily="34" charset="-122"/>
                <a:ea typeface="微软雅黑" panose="020B0503020204020204" pitchFamily="34" charset="-122"/>
              </a:rPr>
              <a:t>激活函数</a:t>
            </a:r>
            <a:endParaRPr lang="en-US" altLang="zh-CN" sz="3600" b="1" dirty="0">
              <a:solidFill>
                <a:schemeClr val="tx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916382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9BD598-F89B-4C66-8168-468EC76C5203}"/>
              </a:ext>
            </a:extLst>
          </p:cNvPr>
          <p:cNvSpPr>
            <a:spLocks noGrp="1"/>
          </p:cNvSpPr>
          <p:nvPr>
            <p:ph type="title"/>
          </p:nvPr>
        </p:nvSpPr>
        <p:spPr/>
        <p:txBody>
          <a:bodyPr/>
          <a:lstStyle/>
          <a:p>
            <a:r>
              <a:rPr lang="zh-CN" altLang="en-US" dirty="0"/>
              <a:t>采用非单调激活函数</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A86C3A3F-07D5-4173-B60E-655A5788AFFA}"/>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3</m:t>
                          </m:r>
                          <m:r>
                            <a:rPr lang="en-US" altLang="zh-CN" b="0" i="1" smtClean="0">
                              <a:latin typeface="Cambria Math" panose="02040503050406030204" pitchFamily="18" charset="0"/>
                            </a:rPr>
                            <m:t>𝑎</m:t>
                          </m:r>
                        </m:den>
                      </m:f>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𝜋</m:t>
                          </m:r>
                        </m:e>
                        <m:sup>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4</m:t>
                              </m:r>
                            </m:den>
                          </m:f>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𝑥</m:t>
                                      </m:r>
                                    </m:num>
                                    <m:den>
                                      <m:r>
                                        <a:rPr lang="en-US" altLang="zh-CN" b="0" i="1" smtClean="0">
                                          <a:latin typeface="Cambria Math" panose="02040503050406030204" pitchFamily="18" charset="0"/>
                                        </a:rPr>
                                        <m:t>𝑎</m:t>
                                      </m:r>
                                    </m:den>
                                  </m:f>
                                </m:e>
                              </m:d>
                            </m:e>
                            <m:sup>
                              <m:r>
                                <a:rPr lang="en-US" altLang="zh-CN" b="0" i="1" smtClean="0">
                                  <a:latin typeface="Cambria Math" panose="02040503050406030204" pitchFamily="18" charset="0"/>
                                </a:rPr>
                                <m:t>2</m:t>
                              </m:r>
                            </m:sup>
                          </m:sSup>
                        </m:e>
                      </m:d>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𝑥</m:t>
                                          </m:r>
                                        </m:num>
                                        <m:den>
                                          <m:r>
                                            <a:rPr lang="en-US" altLang="zh-CN" b="0" i="1" smtClean="0">
                                              <a:latin typeface="Cambria Math" panose="02040503050406030204" pitchFamily="18" charset="0"/>
                                            </a:rPr>
                                            <m:t>𝑎</m:t>
                                          </m:r>
                                        </m:den>
                                      </m:f>
                                    </m:e>
                                  </m:d>
                                </m:e>
                                <m:sup>
                                  <m:r>
                                    <a:rPr lang="en-US" altLang="zh-CN" b="0" i="1" smtClean="0">
                                      <a:latin typeface="Cambria Math" panose="02040503050406030204" pitchFamily="18" charset="0"/>
                                    </a:rPr>
                                    <m:t>2</m:t>
                                  </m:r>
                                </m:sup>
                              </m:sSup>
                            </m:e>
                          </m:d>
                        </m:e>
                      </m:func>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m:oMathPara>
                </a14:m>
                <a:endParaRPr lang="zh-CN" altLang="en-US" dirty="0"/>
              </a:p>
            </p:txBody>
          </p:sp>
        </mc:Choice>
        <mc:Fallback xmlns="">
          <p:sp>
            <p:nvSpPr>
              <p:cNvPr id="5" name="内容占位符 4">
                <a:extLst>
                  <a:ext uri="{FF2B5EF4-FFF2-40B4-BE49-F238E27FC236}">
                    <a16:creationId xmlns:a16="http://schemas.microsoft.com/office/drawing/2014/main" id="{A86C3A3F-07D5-4173-B60E-655A5788AFFA}"/>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065189C4-3B26-4947-949C-594F0F34B045}"/>
                  </a:ext>
                </a:extLst>
              </p:cNvPr>
              <p:cNvSpPr txBox="1"/>
              <p:nvPr/>
            </p:nvSpPr>
            <p:spPr>
              <a:xfrm>
                <a:off x="1568463" y="5596867"/>
                <a:ext cx="37338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3200" b="0" i="1" u="none" strike="noStrike" kern="1200" cap="none" spc="0" normalizeH="0" baseline="0" noProof="0" smtClean="0">
                          <a:ln>
                            <a:noFill/>
                          </a:ln>
                          <a:solidFill>
                            <a:srgbClr val="B61616"/>
                          </a:solidFill>
                          <a:effectLst/>
                          <a:uLnTx/>
                          <a:uFillTx/>
                          <a:latin typeface="Cambria Math" panose="02040503050406030204" pitchFamily="18" charset="0"/>
                          <a:cs typeface="+mn-cs"/>
                        </a:rPr>
                        <m:t>𝑎</m:t>
                      </m:r>
                      <m:r>
                        <a:rPr kumimoji="0" lang="en-US" altLang="zh-CN" sz="3200" b="0" i="1" u="none" strike="noStrike" kern="1200" cap="none" spc="0" normalizeH="0" baseline="0" noProof="0" smtClean="0">
                          <a:ln>
                            <a:noFill/>
                          </a:ln>
                          <a:solidFill>
                            <a:srgbClr val="B61616"/>
                          </a:solidFill>
                          <a:effectLst/>
                          <a:uLnTx/>
                          <a:uFillTx/>
                          <a:latin typeface="Cambria Math" panose="02040503050406030204" pitchFamily="18" charset="0"/>
                          <a:cs typeface="+mn-cs"/>
                        </a:rPr>
                        <m:t>=0.1, </m:t>
                      </m:r>
                      <m:r>
                        <a:rPr kumimoji="0" lang="en-US" altLang="zh-CN" sz="3200" b="0" i="1" u="none" strike="noStrike" kern="1200" cap="none" spc="0" normalizeH="0" baseline="0" noProof="0" smtClean="0">
                          <a:ln>
                            <a:noFill/>
                          </a:ln>
                          <a:solidFill>
                            <a:srgbClr val="B61616"/>
                          </a:solidFill>
                          <a:effectLst/>
                          <a:uLnTx/>
                          <a:uFillTx/>
                          <a:latin typeface="Cambria Math" panose="02040503050406030204" pitchFamily="18" charset="0"/>
                          <a:cs typeface="+mn-cs"/>
                        </a:rPr>
                        <m:t>𝑏</m:t>
                      </m:r>
                      <m:r>
                        <a:rPr kumimoji="0" lang="en-US" altLang="zh-CN" sz="3200" b="0" i="1" u="none" strike="noStrike" kern="1200" cap="none" spc="0" normalizeH="0" baseline="0" noProof="0" smtClean="0">
                          <a:ln>
                            <a:noFill/>
                          </a:ln>
                          <a:solidFill>
                            <a:srgbClr val="B61616"/>
                          </a:solidFill>
                          <a:effectLst/>
                          <a:uLnTx/>
                          <a:uFillTx/>
                          <a:latin typeface="Cambria Math" panose="02040503050406030204" pitchFamily="18" charset="0"/>
                          <a:cs typeface="+mn-cs"/>
                        </a:rPr>
                        <m:t>=5</m:t>
                      </m:r>
                    </m:oMath>
                  </m:oMathPara>
                </a14:m>
                <a:endParaRPr kumimoji="0" lang="zh-CN" altLang="en-US" sz="3200" b="0" i="0" u="none" strike="noStrike" kern="1200" cap="none" spc="0" normalizeH="0" baseline="0" noProof="0" dirty="0">
                  <a:ln>
                    <a:noFill/>
                  </a:ln>
                  <a:solidFill>
                    <a:srgbClr val="B61616"/>
                  </a:solidFill>
                  <a:effectLst/>
                  <a:uLnTx/>
                  <a:uFillTx/>
                  <a:latin typeface="Book Antiqua"/>
                  <a:ea typeface="黑体"/>
                  <a:cs typeface="+mn-cs"/>
                </a:endParaRPr>
              </a:p>
            </p:txBody>
          </p:sp>
        </mc:Choice>
        <mc:Fallback xmlns="">
          <p:sp>
            <p:nvSpPr>
              <p:cNvPr id="8" name="文本框 7">
                <a:extLst>
                  <a:ext uri="{FF2B5EF4-FFF2-40B4-BE49-F238E27FC236}">
                    <a16:creationId xmlns:a16="http://schemas.microsoft.com/office/drawing/2014/main" id="{065189C4-3B26-4947-949C-594F0F34B045}"/>
                  </a:ext>
                </a:extLst>
              </p:cNvPr>
              <p:cNvSpPr txBox="1">
                <a:spLocks noRot="1" noChangeAspect="1" noMove="1" noResize="1" noEditPoints="1" noAdjustHandles="1" noChangeArrowheads="1" noChangeShapeType="1" noTextEdit="1"/>
              </p:cNvSpPr>
              <p:nvPr/>
            </p:nvSpPr>
            <p:spPr>
              <a:xfrm>
                <a:off x="1568463" y="5596867"/>
                <a:ext cx="3733800" cy="58477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EA93FE0F-2E19-4BC3-9ACA-2B7E02DD8699}"/>
                  </a:ext>
                </a:extLst>
              </p:cNvPr>
              <p:cNvSpPr txBox="1"/>
              <p:nvPr/>
            </p:nvSpPr>
            <p:spPr>
              <a:xfrm>
                <a:off x="7295185" y="5596867"/>
                <a:ext cx="37338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3200" b="0" i="1" u="none" strike="noStrike" kern="1200" cap="none" spc="0" normalizeH="0" baseline="0" noProof="0">
                          <a:ln>
                            <a:noFill/>
                          </a:ln>
                          <a:solidFill>
                            <a:srgbClr val="B61616"/>
                          </a:solidFill>
                          <a:effectLst/>
                          <a:uLnTx/>
                          <a:uFillTx/>
                          <a:latin typeface="Cambria Math" panose="02040503050406030204" pitchFamily="18" charset="0"/>
                          <a:cs typeface="+mn-cs"/>
                        </a:rPr>
                        <m:t>𝑎</m:t>
                      </m:r>
                      <m:r>
                        <a:rPr kumimoji="0" lang="en-US" altLang="zh-CN" sz="3200" b="0" i="1" u="none" strike="noStrike" kern="1200" cap="none" spc="0" normalizeH="0" baseline="0" noProof="0">
                          <a:ln>
                            <a:noFill/>
                          </a:ln>
                          <a:solidFill>
                            <a:srgbClr val="B61616"/>
                          </a:solidFill>
                          <a:effectLst/>
                          <a:uLnTx/>
                          <a:uFillTx/>
                          <a:latin typeface="Cambria Math" panose="02040503050406030204" pitchFamily="18" charset="0"/>
                          <a:cs typeface="+mn-cs"/>
                        </a:rPr>
                        <m:t>=0.3, </m:t>
                      </m:r>
                      <m:r>
                        <a:rPr kumimoji="0" lang="en-US" altLang="zh-CN" sz="3200" b="0" i="1" u="none" strike="noStrike" kern="1200" cap="none" spc="0" normalizeH="0" baseline="0" noProof="0">
                          <a:ln>
                            <a:noFill/>
                          </a:ln>
                          <a:solidFill>
                            <a:srgbClr val="B61616"/>
                          </a:solidFill>
                          <a:effectLst/>
                          <a:uLnTx/>
                          <a:uFillTx/>
                          <a:latin typeface="Cambria Math" panose="02040503050406030204" pitchFamily="18" charset="0"/>
                          <a:cs typeface="+mn-cs"/>
                        </a:rPr>
                        <m:t>𝑏</m:t>
                      </m:r>
                      <m:r>
                        <a:rPr kumimoji="0" lang="en-US" altLang="zh-CN" sz="3200" b="0" i="1" u="none" strike="noStrike" kern="1200" cap="none" spc="0" normalizeH="0" baseline="0" noProof="0">
                          <a:ln>
                            <a:noFill/>
                          </a:ln>
                          <a:solidFill>
                            <a:srgbClr val="B61616"/>
                          </a:solidFill>
                          <a:effectLst/>
                          <a:uLnTx/>
                          <a:uFillTx/>
                          <a:latin typeface="Cambria Math" panose="02040503050406030204" pitchFamily="18" charset="0"/>
                          <a:cs typeface="+mn-cs"/>
                        </a:rPr>
                        <m:t>=5</m:t>
                      </m:r>
                    </m:oMath>
                  </m:oMathPara>
                </a14:m>
                <a:endParaRPr kumimoji="0" lang="zh-CN" altLang="en-US" sz="3200" b="0" i="1" u="none" strike="noStrike" kern="1200" cap="none" spc="0" normalizeH="0" baseline="0" noProof="0" dirty="0">
                  <a:ln>
                    <a:noFill/>
                  </a:ln>
                  <a:solidFill>
                    <a:srgbClr val="B61616"/>
                  </a:solidFill>
                  <a:effectLst/>
                  <a:uLnTx/>
                  <a:uFillTx/>
                  <a:latin typeface="Cambria Math" panose="02040503050406030204" pitchFamily="18" charset="0"/>
                  <a:ea typeface="黑体"/>
                  <a:cs typeface="+mn-cs"/>
                </a:endParaRPr>
              </a:p>
            </p:txBody>
          </p:sp>
        </mc:Choice>
        <mc:Fallback xmlns="">
          <p:sp>
            <p:nvSpPr>
              <p:cNvPr id="12" name="文本框 11">
                <a:extLst>
                  <a:ext uri="{FF2B5EF4-FFF2-40B4-BE49-F238E27FC236}">
                    <a16:creationId xmlns:a16="http://schemas.microsoft.com/office/drawing/2014/main" id="{EA93FE0F-2E19-4BC3-9ACA-2B7E02DD8699}"/>
                  </a:ext>
                </a:extLst>
              </p:cNvPr>
              <p:cNvSpPr txBox="1">
                <a:spLocks noRot="1" noChangeAspect="1" noMove="1" noResize="1" noEditPoints="1" noAdjustHandles="1" noChangeArrowheads="1" noChangeShapeType="1" noTextEdit="1"/>
              </p:cNvSpPr>
              <p:nvPr/>
            </p:nvSpPr>
            <p:spPr>
              <a:xfrm>
                <a:off x="7295185" y="5596867"/>
                <a:ext cx="3733800" cy="584775"/>
              </a:xfrm>
              <a:prstGeom prst="rect">
                <a:avLst/>
              </a:prstGeom>
              <a:blipFill>
                <a:blip r:embed="rId4"/>
                <a:stretch>
                  <a:fillRect/>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84F74693-CA0E-420A-18D9-CCB5DD7077F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10286" y="2057233"/>
            <a:ext cx="5485714" cy="3651047"/>
          </a:xfrm>
          <a:prstGeom prst="rect">
            <a:avLst/>
          </a:prstGeom>
        </p:spPr>
      </p:pic>
      <p:pic>
        <p:nvPicPr>
          <p:cNvPr id="4" name="图片 3">
            <a:extLst>
              <a:ext uri="{FF2B5EF4-FFF2-40B4-BE49-F238E27FC236}">
                <a16:creationId xmlns:a16="http://schemas.microsoft.com/office/drawing/2014/main" id="{D57DEF8D-5275-5895-B650-AFEF5F052D2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181836" y="2054185"/>
            <a:ext cx="5485714" cy="3651047"/>
          </a:xfrm>
          <a:prstGeom prst="rect">
            <a:avLst/>
          </a:prstGeom>
        </p:spPr>
      </p:pic>
    </p:spTree>
    <p:extLst>
      <p:ext uri="{BB962C8B-B14F-4D97-AF65-F5344CB8AC3E}">
        <p14:creationId xmlns:p14="http://schemas.microsoft.com/office/powerpoint/2010/main" val="28032792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207E99-5600-424F-97FC-4EFD04B805A4}"/>
              </a:ext>
            </a:extLst>
          </p:cNvPr>
          <p:cNvSpPr>
            <a:spLocks noGrp="1"/>
          </p:cNvSpPr>
          <p:nvPr>
            <p:ph type="title"/>
          </p:nvPr>
        </p:nvSpPr>
        <p:spPr>
          <a:xfrm>
            <a:off x="269630" y="93744"/>
            <a:ext cx="11752041" cy="559888"/>
          </a:xfrm>
        </p:spPr>
        <p:txBody>
          <a:bodyPr/>
          <a:lstStyle/>
          <a:p>
            <a:r>
              <a:rPr lang="zh-CN" altLang="en-US" dirty="0"/>
              <a:t>满足频率原则，光滑插值，泛化好</a:t>
            </a:r>
          </a:p>
        </p:txBody>
      </p:sp>
      <p:pic>
        <p:nvPicPr>
          <p:cNvPr id="5" name="内容占位符 4">
            <a:extLst>
              <a:ext uri="{FF2B5EF4-FFF2-40B4-BE49-F238E27FC236}">
                <a16:creationId xmlns:a16="http://schemas.microsoft.com/office/drawing/2014/main" id="{8203067B-2B7C-4DA5-B175-3AEF079DCC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328" y="1238397"/>
            <a:ext cx="3154020" cy="2102680"/>
          </a:xfrm>
        </p:spPr>
      </p:pic>
      <p:pic>
        <p:nvPicPr>
          <p:cNvPr id="6" name="内容占位符 4">
            <a:extLst>
              <a:ext uri="{FF2B5EF4-FFF2-40B4-BE49-F238E27FC236}">
                <a16:creationId xmlns:a16="http://schemas.microsoft.com/office/drawing/2014/main" id="{BBCCFA2F-40CF-4372-867B-EA8236DAE2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3651" y="1238398"/>
            <a:ext cx="3154021" cy="2102680"/>
          </a:xfrm>
          <a:prstGeom prst="rect">
            <a:avLst/>
          </a:prstGeom>
        </p:spPr>
      </p:pic>
      <p:pic>
        <p:nvPicPr>
          <p:cNvPr id="7" name="内容占位符 4">
            <a:extLst>
              <a:ext uri="{FF2B5EF4-FFF2-40B4-BE49-F238E27FC236}">
                <a16:creationId xmlns:a16="http://schemas.microsoft.com/office/drawing/2014/main" id="{67555209-ECA3-4015-AEA1-81311E7775B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7672" y="1512293"/>
            <a:ext cx="2747755" cy="1828784"/>
          </a:xfrm>
          <a:prstGeom prst="rect">
            <a:avLst/>
          </a:prstGeom>
        </p:spPr>
      </p:pic>
      <p:pic>
        <p:nvPicPr>
          <p:cNvPr id="8" name="内容占位符 4">
            <a:extLst>
              <a:ext uri="{FF2B5EF4-FFF2-40B4-BE49-F238E27FC236}">
                <a16:creationId xmlns:a16="http://schemas.microsoft.com/office/drawing/2014/main" id="{B2F530A9-482A-41D3-A119-4732AE68B2E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641" y="3733688"/>
            <a:ext cx="2987252" cy="1988182"/>
          </a:xfrm>
          <a:prstGeom prst="rect">
            <a:avLst/>
          </a:prstGeom>
        </p:spPr>
      </p:pic>
      <p:pic>
        <p:nvPicPr>
          <p:cNvPr id="9" name="内容占位符 4">
            <a:extLst>
              <a:ext uri="{FF2B5EF4-FFF2-40B4-BE49-F238E27FC236}">
                <a16:creationId xmlns:a16="http://schemas.microsoft.com/office/drawing/2014/main" id="{00A7B7B8-BB3A-4A4F-9C6E-8EA65F95FB2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23744" y="3733687"/>
            <a:ext cx="3063178" cy="2038715"/>
          </a:xfrm>
          <a:prstGeom prst="rect">
            <a:avLst/>
          </a:prstGeom>
        </p:spPr>
      </p:pic>
      <p:pic>
        <p:nvPicPr>
          <p:cNvPr id="10" name="内容占位符 4">
            <a:extLst>
              <a:ext uri="{FF2B5EF4-FFF2-40B4-BE49-F238E27FC236}">
                <a16:creationId xmlns:a16="http://schemas.microsoft.com/office/drawing/2014/main" id="{286EB13D-73DD-45CA-9D81-CAA21DED9F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15773" y="3764633"/>
            <a:ext cx="2894262" cy="1926292"/>
          </a:xfrm>
          <a:prstGeom prst="rect">
            <a:avLst/>
          </a:prstGeom>
        </p:spPr>
      </p:pic>
      <p:pic>
        <p:nvPicPr>
          <p:cNvPr id="24" name="图片 23">
            <a:extLst>
              <a:ext uri="{FF2B5EF4-FFF2-40B4-BE49-F238E27FC236}">
                <a16:creationId xmlns:a16="http://schemas.microsoft.com/office/drawing/2014/main" id="{4930BEE5-67F7-44A8-8C1E-DFCCC183564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35417" y="1404209"/>
            <a:ext cx="2656583" cy="1771055"/>
          </a:xfrm>
          <a:prstGeom prst="rect">
            <a:avLst/>
          </a:prstGeom>
        </p:spPr>
      </p:pic>
      <p:sp>
        <p:nvSpPr>
          <p:cNvPr id="3" name="矩形 2">
            <a:extLst>
              <a:ext uri="{FF2B5EF4-FFF2-40B4-BE49-F238E27FC236}">
                <a16:creationId xmlns:a16="http://schemas.microsoft.com/office/drawing/2014/main" id="{E36E2851-4C6B-424A-B792-C0127A115C9F}"/>
              </a:ext>
            </a:extLst>
          </p:cNvPr>
          <p:cNvSpPr/>
          <p:nvPr/>
        </p:nvSpPr>
        <p:spPr>
          <a:xfrm>
            <a:off x="10442574" y="6438873"/>
            <a:ext cx="164660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B61616"/>
                </a:solidFill>
                <a:effectLst/>
                <a:uLnTx/>
                <a:uFillTx/>
                <a:latin typeface="Book Antiqua"/>
                <a:ea typeface="黑体"/>
                <a:cs typeface="+mn-cs"/>
              </a:rPr>
              <a:t>220908154157</a:t>
            </a:r>
          </a:p>
        </p:txBody>
      </p:sp>
      <p:sp>
        <p:nvSpPr>
          <p:cNvPr id="4" name="文本框 3">
            <a:extLst>
              <a:ext uri="{FF2B5EF4-FFF2-40B4-BE49-F238E27FC236}">
                <a16:creationId xmlns:a16="http://schemas.microsoft.com/office/drawing/2014/main" id="{F705D145-BE5A-535F-631B-F8E510F8F140}"/>
              </a:ext>
            </a:extLst>
          </p:cNvPr>
          <p:cNvSpPr txBox="1"/>
          <p:nvPr/>
        </p:nvSpPr>
        <p:spPr>
          <a:xfrm>
            <a:off x="876543" y="3317798"/>
            <a:ext cx="13611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Book Antiqua"/>
                <a:ea typeface="黑体"/>
                <a:cs typeface="+mn-cs"/>
              </a:rPr>
              <a:t>Activation</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11" name="文本框 10">
            <a:extLst>
              <a:ext uri="{FF2B5EF4-FFF2-40B4-BE49-F238E27FC236}">
                <a16:creationId xmlns:a16="http://schemas.microsoft.com/office/drawing/2014/main" id="{69C16875-26BB-C4A4-7185-59767956F73B}"/>
              </a:ext>
            </a:extLst>
          </p:cNvPr>
          <p:cNvSpPr txBox="1"/>
          <p:nvPr/>
        </p:nvSpPr>
        <p:spPr>
          <a:xfrm>
            <a:off x="3966880" y="3265080"/>
            <a:ext cx="221128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Book Antiqua"/>
                <a:ea typeface="黑体"/>
                <a:cs typeface="+mn-cs"/>
              </a:rPr>
              <a:t>Frequency domain</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12" name="文本框 11">
            <a:extLst>
              <a:ext uri="{FF2B5EF4-FFF2-40B4-BE49-F238E27FC236}">
                <a16:creationId xmlns:a16="http://schemas.microsoft.com/office/drawing/2014/main" id="{055FE76F-193C-1B25-E7EE-2E5E3BE4FFAA}"/>
              </a:ext>
            </a:extLst>
          </p:cNvPr>
          <p:cNvSpPr txBox="1"/>
          <p:nvPr/>
        </p:nvSpPr>
        <p:spPr>
          <a:xfrm>
            <a:off x="7362862" y="3253814"/>
            <a:ext cx="20675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Book Antiqua"/>
                <a:ea typeface="黑体"/>
                <a:cs typeface="+mn-cs"/>
              </a:rPr>
              <a:t>Initial epoch</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13" name="文本框 12">
            <a:extLst>
              <a:ext uri="{FF2B5EF4-FFF2-40B4-BE49-F238E27FC236}">
                <a16:creationId xmlns:a16="http://schemas.microsoft.com/office/drawing/2014/main" id="{9FDC393E-DB49-E34A-6B2E-16B1A835B198}"/>
              </a:ext>
            </a:extLst>
          </p:cNvPr>
          <p:cNvSpPr txBox="1"/>
          <p:nvPr/>
        </p:nvSpPr>
        <p:spPr>
          <a:xfrm>
            <a:off x="9829928" y="3229689"/>
            <a:ext cx="206756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Book Antiqua"/>
                <a:ea typeface="黑体"/>
                <a:cs typeface="+mn-cs"/>
              </a:rPr>
              <a:t>Relative error of three frequencies</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14" name="文本框 13">
            <a:extLst>
              <a:ext uri="{FF2B5EF4-FFF2-40B4-BE49-F238E27FC236}">
                <a16:creationId xmlns:a16="http://schemas.microsoft.com/office/drawing/2014/main" id="{C2091013-76B0-3736-18DC-661AFAFBE420}"/>
              </a:ext>
            </a:extLst>
          </p:cNvPr>
          <p:cNvSpPr txBox="1"/>
          <p:nvPr/>
        </p:nvSpPr>
        <p:spPr>
          <a:xfrm>
            <a:off x="9325427" y="1077187"/>
            <a:ext cx="2596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Book Antiqua"/>
                <a:ea typeface="黑体"/>
                <a:cs typeface="+mn-cs"/>
              </a:rPr>
              <a:t>Low frequency faster</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15" name="文本框 14">
            <a:extLst>
              <a:ext uri="{FF2B5EF4-FFF2-40B4-BE49-F238E27FC236}">
                <a16:creationId xmlns:a16="http://schemas.microsoft.com/office/drawing/2014/main" id="{4E9FE9C5-CD43-71F8-059E-F52008093B7F}"/>
              </a:ext>
            </a:extLst>
          </p:cNvPr>
          <p:cNvSpPr txBox="1"/>
          <p:nvPr/>
        </p:nvSpPr>
        <p:spPr>
          <a:xfrm>
            <a:off x="615420" y="5826987"/>
            <a:ext cx="241027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Book Antiqua"/>
                <a:ea typeface="黑体"/>
                <a:cs typeface="+mn-cs"/>
              </a:rPr>
              <a:t>Final, training points</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16" name="文本框 15">
            <a:extLst>
              <a:ext uri="{FF2B5EF4-FFF2-40B4-BE49-F238E27FC236}">
                <a16:creationId xmlns:a16="http://schemas.microsoft.com/office/drawing/2014/main" id="{CAE07AC4-B8B8-AABD-5DA4-35F8C166E3B9}"/>
              </a:ext>
            </a:extLst>
          </p:cNvPr>
          <p:cNvSpPr txBox="1"/>
          <p:nvPr/>
        </p:nvSpPr>
        <p:spPr>
          <a:xfrm>
            <a:off x="3832164" y="5826987"/>
            <a:ext cx="22638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Book Antiqua"/>
                <a:ea typeface="黑体"/>
                <a:cs typeface="+mn-cs"/>
              </a:rPr>
              <a:t>Final, test points</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17" name="文本框 16">
            <a:extLst>
              <a:ext uri="{FF2B5EF4-FFF2-40B4-BE49-F238E27FC236}">
                <a16:creationId xmlns:a16="http://schemas.microsoft.com/office/drawing/2014/main" id="{0524B664-1C49-8F2E-B43C-F8C330CD3BA4}"/>
              </a:ext>
            </a:extLst>
          </p:cNvPr>
          <p:cNvSpPr txBox="1"/>
          <p:nvPr/>
        </p:nvSpPr>
        <p:spPr>
          <a:xfrm>
            <a:off x="7061591" y="5826987"/>
            <a:ext cx="22638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Book Antiqua"/>
                <a:ea typeface="黑体"/>
                <a:cs typeface="+mn-cs"/>
              </a:rPr>
              <a:t>Loss</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18" name="文本框 17">
            <a:extLst>
              <a:ext uri="{FF2B5EF4-FFF2-40B4-BE49-F238E27FC236}">
                <a16:creationId xmlns:a16="http://schemas.microsoft.com/office/drawing/2014/main" id="{A3B033A2-48BE-DAF8-2826-3C2E5CF58A9A}"/>
              </a:ext>
            </a:extLst>
          </p:cNvPr>
          <p:cNvSpPr txBox="1"/>
          <p:nvPr/>
        </p:nvSpPr>
        <p:spPr>
          <a:xfrm>
            <a:off x="40640" y="6254013"/>
            <a:ext cx="1027176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err="1">
                <a:ln>
                  <a:noFill/>
                </a:ln>
                <a:solidFill>
                  <a:srgbClr val="FFFFFF"/>
                </a:solidFill>
                <a:effectLst/>
                <a:uLnTx/>
                <a:uFillTx/>
                <a:latin typeface="Georgia" panose="02040502050405020303" pitchFamily="18" charset="0"/>
                <a:ea typeface="黑体"/>
                <a:cs typeface="+mn-cs"/>
              </a:rPr>
              <a:t>Zhi</a:t>
            </a:r>
            <a:r>
              <a:rPr kumimoji="0" lang="en-US" altLang="zh-CN" sz="1800" b="1" i="0" u="none" strike="noStrike" kern="1200" cap="none" spc="0" normalizeH="0" baseline="0" noProof="0" dirty="0">
                <a:ln>
                  <a:noFill/>
                </a:ln>
                <a:solidFill>
                  <a:srgbClr val="FFFFFF"/>
                </a:solidFill>
                <a:effectLst/>
                <a:uLnTx/>
                <a:uFillTx/>
                <a:latin typeface="Georgia" panose="02040502050405020303" pitchFamily="18" charset="0"/>
                <a:ea typeface="黑体"/>
                <a:cs typeface="+mn-cs"/>
              </a:rPr>
              <a:t>-Qin John Xu*</a:t>
            </a:r>
            <a:r>
              <a:rPr kumimoji="0" lang="en-US" altLang="zh-CN" sz="1800" b="0" i="0" u="none" strike="noStrike" kern="1200" cap="none" spc="0" normalizeH="0" baseline="0" noProof="0" dirty="0">
                <a:ln>
                  <a:noFill/>
                </a:ln>
                <a:solidFill>
                  <a:srgbClr val="FFFFFF"/>
                </a:solidFill>
                <a:effectLst/>
                <a:uLnTx/>
                <a:uFillTx/>
                <a:latin typeface="Georgia" panose="02040502050405020303" pitchFamily="18" charset="0"/>
                <a:ea typeface="黑体"/>
                <a:cs typeface="+mn-cs"/>
              </a:rPr>
              <a:t>, Yaoyu Zhang, Tao Luo,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Georgia" panose="02040502050405020303" pitchFamily="18" charset="0"/>
                <a:ea typeface="黑体"/>
                <a:cs typeface="+mn-cs"/>
              </a:rPr>
              <a:t>Overview frequency principle/spectral bias in deep learning. </a:t>
            </a:r>
            <a:r>
              <a:rPr kumimoji="0" lang="en-US" altLang="zh-CN" sz="1800" b="0" i="0" u="none" strike="noStrike" kern="1200" cap="none" spc="0" normalizeH="0" baseline="0" noProof="0" dirty="0" err="1">
                <a:ln>
                  <a:noFill/>
                </a:ln>
                <a:solidFill>
                  <a:srgbClr val="FFFFFF"/>
                </a:solidFill>
                <a:effectLst/>
                <a:uLnTx/>
                <a:uFillTx/>
                <a:latin typeface="Georgia" panose="02040502050405020303" pitchFamily="18" charset="0"/>
                <a:ea typeface="黑体"/>
                <a:cs typeface="+mn-cs"/>
              </a:rPr>
              <a:t>arxiv</a:t>
            </a:r>
            <a:r>
              <a:rPr kumimoji="0" lang="en-US" altLang="zh-CN" sz="1800" b="0" i="0" u="none" strike="noStrike" kern="1200" cap="none" spc="0" normalizeH="0" baseline="0" noProof="0" dirty="0">
                <a:ln>
                  <a:noFill/>
                </a:ln>
                <a:solidFill>
                  <a:srgbClr val="FFFFFF"/>
                </a:solidFill>
                <a:effectLst/>
                <a:uLnTx/>
                <a:uFillTx/>
                <a:latin typeface="Georgia" panose="02040502050405020303" pitchFamily="18" charset="0"/>
                <a:ea typeface="黑体"/>
                <a:cs typeface="+mn-cs"/>
              </a:rPr>
              <a:t> 2201.07395 (2022)</a:t>
            </a:r>
            <a:endParaRPr kumimoji="0" lang="zh-CN" altLang="en-US" sz="1800" b="0" i="0" u="none" strike="noStrike" kern="1200" cap="none" spc="0" normalizeH="0" baseline="0" noProof="0" dirty="0">
              <a:ln>
                <a:noFill/>
              </a:ln>
              <a:solidFill>
                <a:srgbClr val="FFFFFF"/>
              </a:solidFill>
              <a:effectLst/>
              <a:uLnTx/>
              <a:uFillTx/>
              <a:latin typeface="Book Antiqua"/>
              <a:ea typeface="黑体"/>
              <a:cs typeface="+mn-cs"/>
            </a:endParaRPr>
          </a:p>
        </p:txBody>
      </p:sp>
      <mc:AlternateContent xmlns:mc="http://schemas.openxmlformats.org/markup-compatibility/2006" xmlns:a14="http://schemas.microsoft.com/office/drawing/2010/main">
        <mc:Choice Requires="a14">
          <p:sp>
            <p:nvSpPr>
              <p:cNvPr id="19" name="椭圆形标注 18">
                <a:extLst>
                  <a:ext uri="{FF2B5EF4-FFF2-40B4-BE49-F238E27FC236}">
                    <a16:creationId xmlns:a16="http://schemas.microsoft.com/office/drawing/2014/main" id="{AF96F46A-F7D7-D062-B9F7-B22CDE3BC535}"/>
                  </a:ext>
                </a:extLst>
              </p:cNvPr>
              <p:cNvSpPr/>
              <p:nvPr/>
            </p:nvSpPr>
            <p:spPr>
              <a:xfrm>
                <a:off x="5152570" y="711326"/>
                <a:ext cx="3657601" cy="527070"/>
              </a:xfrm>
              <a:prstGeom prst="wedgeEllipseCallout">
                <a:avLst>
                  <a:gd name="adj1" fmla="val -61311"/>
                  <a:gd name="adj2" fmla="val 334605"/>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rgbClr val="C00000"/>
                    </a:solidFill>
                  </a:rPr>
                  <a:t>激活函数：</a:t>
                </a:r>
                <a14:m>
                  <m:oMath xmlns:m="http://schemas.openxmlformats.org/officeDocument/2006/math">
                    <m:r>
                      <a:rPr kumimoji="0" lang="en-US" altLang="zh-CN" sz="1600" b="0" i="1" u="none" strike="noStrike" kern="1200" cap="none" spc="0" normalizeH="0" baseline="0" noProof="0" smtClean="0">
                        <a:ln>
                          <a:noFill/>
                        </a:ln>
                        <a:solidFill>
                          <a:srgbClr val="B61616"/>
                        </a:solidFill>
                        <a:effectLst/>
                        <a:uLnTx/>
                        <a:uFillTx/>
                        <a:latin typeface="Cambria Math" panose="02040503050406030204" pitchFamily="18" charset="0"/>
                        <a:cs typeface="+mn-cs"/>
                      </a:rPr>
                      <m:t>𝑎</m:t>
                    </m:r>
                    <m:r>
                      <a:rPr kumimoji="0" lang="en-US" altLang="zh-CN" sz="1600" b="0" i="1" u="none" strike="noStrike" kern="1200" cap="none" spc="0" normalizeH="0" baseline="0" noProof="0" smtClean="0">
                        <a:ln>
                          <a:noFill/>
                        </a:ln>
                        <a:solidFill>
                          <a:srgbClr val="B61616"/>
                        </a:solidFill>
                        <a:effectLst/>
                        <a:uLnTx/>
                        <a:uFillTx/>
                        <a:latin typeface="Cambria Math" panose="02040503050406030204" pitchFamily="18" charset="0"/>
                        <a:cs typeface="+mn-cs"/>
                      </a:rPr>
                      <m:t>=0.3, </m:t>
                    </m:r>
                    <m:r>
                      <a:rPr kumimoji="0" lang="en-US" altLang="zh-CN" sz="1600" b="0" i="1" u="none" strike="noStrike" kern="1200" cap="none" spc="0" normalizeH="0" baseline="0" noProof="0" smtClean="0">
                        <a:ln>
                          <a:noFill/>
                        </a:ln>
                        <a:solidFill>
                          <a:srgbClr val="B61616"/>
                        </a:solidFill>
                        <a:effectLst/>
                        <a:uLnTx/>
                        <a:uFillTx/>
                        <a:latin typeface="Cambria Math" panose="02040503050406030204" pitchFamily="18" charset="0"/>
                        <a:cs typeface="+mn-cs"/>
                      </a:rPr>
                      <m:t>𝑏</m:t>
                    </m:r>
                    <m:r>
                      <a:rPr kumimoji="0" lang="en-US" altLang="zh-CN" sz="1600" b="0" i="1" u="none" strike="noStrike" kern="1200" cap="none" spc="0" normalizeH="0" baseline="0" noProof="0" smtClean="0">
                        <a:ln>
                          <a:noFill/>
                        </a:ln>
                        <a:solidFill>
                          <a:srgbClr val="B61616"/>
                        </a:solidFill>
                        <a:effectLst/>
                        <a:uLnTx/>
                        <a:uFillTx/>
                        <a:latin typeface="Cambria Math" panose="02040503050406030204" pitchFamily="18" charset="0"/>
                        <a:cs typeface="+mn-cs"/>
                      </a:rPr>
                      <m:t>=5</m:t>
                    </m:r>
                  </m:oMath>
                </a14:m>
                <a:endParaRPr kumimoji="0" lang="zh-CN" altLang="en-US" sz="1600" b="0" i="1" u="none" strike="noStrike" kern="1200" cap="none" spc="0" normalizeH="0" baseline="0" noProof="0" dirty="0">
                  <a:ln>
                    <a:noFill/>
                  </a:ln>
                  <a:solidFill>
                    <a:srgbClr val="B61616"/>
                  </a:solidFill>
                  <a:effectLst/>
                  <a:uLnTx/>
                  <a:uFillTx/>
                  <a:latin typeface="Cambria Math" panose="02040503050406030204" pitchFamily="18" charset="0"/>
                  <a:ea typeface="黑体"/>
                  <a:cs typeface="+mn-cs"/>
                </a:endParaRPr>
              </a:p>
            </p:txBody>
          </p:sp>
        </mc:Choice>
        <mc:Fallback xmlns="">
          <p:sp>
            <p:nvSpPr>
              <p:cNvPr id="19" name="椭圆形标注 18">
                <a:extLst>
                  <a:ext uri="{FF2B5EF4-FFF2-40B4-BE49-F238E27FC236}">
                    <a16:creationId xmlns:a16="http://schemas.microsoft.com/office/drawing/2014/main" id="{AF96F46A-F7D7-D062-B9F7-B22CDE3BC535}"/>
                  </a:ext>
                </a:extLst>
              </p:cNvPr>
              <p:cNvSpPr>
                <a:spLocks noRot="1" noChangeAspect="1" noMove="1" noResize="1" noEditPoints="1" noAdjustHandles="1" noChangeArrowheads="1" noChangeShapeType="1" noTextEdit="1"/>
              </p:cNvSpPr>
              <p:nvPr/>
            </p:nvSpPr>
            <p:spPr>
              <a:xfrm>
                <a:off x="5152570" y="711326"/>
                <a:ext cx="3657601" cy="527070"/>
              </a:xfrm>
              <a:prstGeom prst="wedgeEllipseCallout">
                <a:avLst>
                  <a:gd name="adj1" fmla="val -61311"/>
                  <a:gd name="adj2" fmla="val 334605"/>
                </a:avLst>
              </a:prstGeom>
              <a:blipFill>
                <a:blip r:embed="rId9"/>
                <a:stretch>
                  <a:fillRect/>
                </a:stretch>
              </a:blipFill>
              <a:ln>
                <a:noFill/>
              </a:ln>
            </p:spPr>
            <p:txBody>
              <a:bodyPr/>
              <a:lstStyle/>
              <a:p>
                <a:r>
                  <a:rPr lang="zh-CN" altLang="en-US">
                    <a:noFill/>
                  </a:rPr>
                  <a:t> </a:t>
                </a:r>
              </a:p>
            </p:txBody>
          </p:sp>
        </mc:Fallback>
      </mc:AlternateContent>
      <p:sp>
        <p:nvSpPr>
          <p:cNvPr id="20" name="椭圆形标注 18">
            <a:extLst>
              <a:ext uri="{FF2B5EF4-FFF2-40B4-BE49-F238E27FC236}">
                <a16:creationId xmlns:a16="http://schemas.microsoft.com/office/drawing/2014/main" id="{F7B1C481-E655-38B6-0AB7-A6559EADACC1}"/>
              </a:ext>
            </a:extLst>
          </p:cNvPr>
          <p:cNvSpPr/>
          <p:nvPr/>
        </p:nvSpPr>
        <p:spPr>
          <a:xfrm>
            <a:off x="709779" y="752907"/>
            <a:ext cx="3657601" cy="527070"/>
          </a:xfrm>
          <a:prstGeom prst="wedgeEllipseCallout">
            <a:avLst>
              <a:gd name="adj1" fmla="val 38491"/>
              <a:gd name="adj2" fmla="val 133580"/>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rgbClr val="C00000"/>
                </a:solidFill>
              </a:rPr>
              <a:t>目标函数</a:t>
            </a:r>
            <a:endParaRPr kumimoji="0" lang="zh-CN" altLang="en-US" sz="1600" b="0" i="1" u="none" strike="noStrike" kern="1200" cap="none" spc="0" normalizeH="0" baseline="0" noProof="0" dirty="0">
              <a:ln>
                <a:noFill/>
              </a:ln>
              <a:solidFill>
                <a:srgbClr val="B61616"/>
              </a:solidFill>
              <a:effectLst/>
              <a:uLnTx/>
              <a:uFillTx/>
              <a:latin typeface="Cambria Math" panose="02040503050406030204" pitchFamily="18" charset="0"/>
              <a:ea typeface="黑体"/>
              <a:cs typeface="+mn-cs"/>
            </a:endParaRPr>
          </a:p>
        </p:txBody>
      </p:sp>
    </p:spTree>
    <p:extLst>
      <p:ext uri="{BB962C8B-B14F-4D97-AF65-F5344CB8AC3E}">
        <p14:creationId xmlns:p14="http://schemas.microsoft.com/office/powerpoint/2010/main" val="174960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207E99-5600-424F-97FC-4EFD04B805A4}"/>
              </a:ext>
            </a:extLst>
          </p:cNvPr>
          <p:cNvSpPr>
            <a:spLocks noGrp="1"/>
          </p:cNvSpPr>
          <p:nvPr>
            <p:ph type="title"/>
          </p:nvPr>
        </p:nvSpPr>
        <p:spPr>
          <a:xfrm>
            <a:off x="269630" y="64716"/>
            <a:ext cx="11752041" cy="589080"/>
          </a:xfrm>
        </p:spPr>
        <p:txBody>
          <a:bodyPr/>
          <a:lstStyle/>
          <a:p>
            <a:r>
              <a:rPr lang="zh-CN" altLang="en-US" dirty="0"/>
              <a:t>违背频率原则，振荡插值，泛化差</a:t>
            </a:r>
          </a:p>
        </p:txBody>
      </p:sp>
      <p:pic>
        <p:nvPicPr>
          <p:cNvPr id="5" name="内容占位符 4">
            <a:extLst>
              <a:ext uri="{FF2B5EF4-FFF2-40B4-BE49-F238E27FC236}">
                <a16:creationId xmlns:a16="http://schemas.microsoft.com/office/drawing/2014/main" id="{8203067B-2B7C-4DA5-B175-3AEF079DCC5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0328" y="1240149"/>
            <a:ext cx="3154020" cy="2099175"/>
          </a:xfrm>
        </p:spPr>
      </p:pic>
      <p:pic>
        <p:nvPicPr>
          <p:cNvPr id="6" name="内容占位符 4">
            <a:extLst>
              <a:ext uri="{FF2B5EF4-FFF2-40B4-BE49-F238E27FC236}">
                <a16:creationId xmlns:a16="http://schemas.microsoft.com/office/drawing/2014/main" id="{BBCCFA2F-40CF-4372-867B-EA8236DAE2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3651" y="1240150"/>
            <a:ext cx="3154021" cy="2099176"/>
          </a:xfrm>
          <a:prstGeom prst="rect">
            <a:avLst/>
          </a:prstGeom>
        </p:spPr>
      </p:pic>
      <p:pic>
        <p:nvPicPr>
          <p:cNvPr id="7" name="内容占位符 4">
            <a:extLst>
              <a:ext uri="{FF2B5EF4-FFF2-40B4-BE49-F238E27FC236}">
                <a16:creationId xmlns:a16="http://schemas.microsoft.com/office/drawing/2014/main" id="{67555209-ECA3-4015-AEA1-81311E7775B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7672" y="1512293"/>
            <a:ext cx="2747755" cy="1828783"/>
          </a:xfrm>
          <a:prstGeom prst="rect">
            <a:avLst/>
          </a:prstGeom>
        </p:spPr>
      </p:pic>
      <p:pic>
        <p:nvPicPr>
          <p:cNvPr id="8" name="内容占位符 4">
            <a:extLst>
              <a:ext uri="{FF2B5EF4-FFF2-40B4-BE49-F238E27FC236}">
                <a16:creationId xmlns:a16="http://schemas.microsoft.com/office/drawing/2014/main" id="{B2F530A9-482A-41D3-A119-4732AE68B2E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641" y="3733688"/>
            <a:ext cx="2987251" cy="1988182"/>
          </a:xfrm>
          <a:prstGeom prst="rect">
            <a:avLst/>
          </a:prstGeom>
        </p:spPr>
      </p:pic>
      <p:pic>
        <p:nvPicPr>
          <p:cNvPr id="9" name="内容占位符 4">
            <a:extLst>
              <a:ext uri="{FF2B5EF4-FFF2-40B4-BE49-F238E27FC236}">
                <a16:creationId xmlns:a16="http://schemas.microsoft.com/office/drawing/2014/main" id="{00A7B7B8-BB3A-4A4F-9C6E-8EA65F95FB2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23744" y="3733687"/>
            <a:ext cx="3063177" cy="2038715"/>
          </a:xfrm>
          <a:prstGeom prst="rect">
            <a:avLst/>
          </a:prstGeom>
        </p:spPr>
      </p:pic>
      <p:pic>
        <p:nvPicPr>
          <p:cNvPr id="10" name="内容占位符 4">
            <a:extLst>
              <a:ext uri="{FF2B5EF4-FFF2-40B4-BE49-F238E27FC236}">
                <a16:creationId xmlns:a16="http://schemas.microsoft.com/office/drawing/2014/main" id="{286EB13D-73DD-45CA-9D81-CAA21DED9F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15773" y="3764633"/>
            <a:ext cx="2894261" cy="1926292"/>
          </a:xfrm>
          <a:prstGeom prst="rect">
            <a:avLst/>
          </a:prstGeom>
        </p:spPr>
      </p:pic>
      <p:pic>
        <p:nvPicPr>
          <p:cNvPr id="24" name="图片 23">
            <a:extLst>
              <a:ext uri="{FF2B5EF4-FFF2-40B4-BE49-F238E27FC236}">
                <a16:creationId xmlns:a16="http://schemas.microsoft.com/office/drawing/2014/main" id="{4930BEE5-67F7-44A8-8C1E-DFCCC183564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35417" y="1405685"/>
            <a:ext cx="2656583" cy="1768103"/>
          </a:xfrm>
          <a:prstGeom prst="rect">
            <a:avLst/>
          </a:prstGeom>
        </p:spPr>
      </p:pic>
      <p:sp>
        <p:nvSpPr>
          <p:cNvPr id="3" name="矩形 2">
            <a:extLst>
              <a:ext uri="{FF2B5EF4-FFF2-40B4-BE49-F238E27FC236}">
                <a16:creationId xmlns:a16="http://schemas.microsoft.com/office/drawing/2014/main" id="{E36E2851-4C6B-424A-B792-C0127A115C9F}"/>
              </a:ext>
            </a:extLst>
          </p:cNvPr>
          <p:cNvSpPr/>
          <p:nvPr/>
        </p:nvSpPr>
        <p:spPr>
          <a:xfrm>
            <a:off x="10442574" y="6438873"/>
            <a:ext cx="164660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Book Antiqua"/>
                <a:ea typeface="黑体"/>
                <a:cs typeface="+mn-cs"/>
              </a:rPr>
              <a:t>220911183904</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4" name="文本框 3">
            <a:extLst>
              <a:ext uri="{FF2B5EF4-FFF2-40B4-BE49-F238E27FC236}">
                <a16:creationId xmlns:a16="http://schemas.microsoft.com/office/drawing/2014/main" id="{F37FEB02-28CC-54D8-2588-04FDCDEEE15A}"/>
              </a:ext>
            </a:extLst>
          </p:cNvPr>
          <p:cNvSpPr txBox="1"/>
          <p:nvPr/>
        </p:nvSpPr>
        <p:spPr>
          <a:xfrm>
            <a:off x="876543" y="3317798"/>
            <a:ext cx="12570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Book Antiqua"/>
                <a:ea typeface="黑体"/>
                <a:cs typeface="+mn-cs"/>
              </a:rPr>
              <a:t>Activation</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11" name="文本框 10">
            <a:extLst>
              <a:ext uri="{FF2B5EF4-FFF2-40B4-BE49-F238E27FC236}">
                <a16:creationId xmlns:a16="http://schemas.microsoft.com/office/drawing/2014/main" id="{88479025-2348-A0BD-E515-E692CB4D6F7F}"/>
              </a:ext>
            </a:extLst>
          </p:cNvPr>
          <p:cNvSpPr txBox="1"/>
          <p:nvPr/>
        </p:nvSpPr>
        <p:spPr>
          <a:xfrm>
            <a:off x="3966881" y="3265080"/>
            <a:ext cx="23544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Book Antiqua"/>
                <a:ea typeface="黑体"/>
                <a:cs typeface="+mn-cs"/>
              </a:rPr>
              <a:t>Frequency domain</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12" name="文本框 11">
            <a:extLst>
              <a:ext uri="{FF2B5EF4-FFF2-40B4-BE49-F238E27FC236}">
                <a16:creationId xmlns:a16="http://schemas.microsoft.com/office/drawing/2014/main" id="{3D422575-2A13-8432-CC94-7D69B4F3A270}"/>
              </a:ext>
            </a:extLst>
          </p:cNvPr>
          <p:cNvSpPr txBox="1"/>
          <p:nvPr/>
        </p:nvSpPr>
        <p:spPr>
          <a:xfrm>
            <a:off x="7362862" y="3253814"/>
            <a:ext cx="20675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Book Antiqua"/>
                <a:ea typeface="黑体"/>
                <a:cs typeface="+mn-cs"/>
              </a:rPr>
              <a:t>Initial epoch</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13" name="文本框 12">
            <a:extLst>
              <a:ext uri="{FF2B5EF4-FFF2-40B4-BE49-F238E27FC236}">
                <a16:creationId xmlns:a16="http://schemas.microsoft.com/office/drawing/2014/main" id="{AF69F509-70FB-836D-F967-DAD142CC3EE6}"/>
              </a:ext>
            </a:extLst>
          </p:cNvPr>
          <p:cNvSpPr txBox="1"/>
          <p:nvPr/>
        </p:nvSpPr>
        <p:spPr>
          <a:xfrm>
            <a:off x="9829928" y="3229689"/>
            <a:ext cx="206756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Book Antiqua"/>
                <a:ea typeface="黑体"/>
                <a:cs typeface="+mn-cs"/>
              </a:rPr>
              <a:t>Relative error of three frequencies</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14" name="文本框 13">
            <a:extLst>
              <a:ext uri="{FF2B5EF4-FFF2-40B4-BE49-F238E27FC236}">
                <a16:creationId xmlns:a16="http://schemas.microsoft.com/office/drawing/2014/main" id="{151CDB07-0DAF-9CDE-EF03-2904F342AAD5}"/>
              </a:ext>
            </a:extLst>
          </p:cNvPr>
          <p:cNvSpPr txBox="1"/>
          <p:nvPr/>
        </p:nvSpPr>
        <p:spPr>
          <a:xfrm>
            <a:off x="9658534" y="1077187"/>
            <a:ext cx="22638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Book Antiqua"/>
                <a:ea typeface="黑体"/>
                <a:cs typeface="+mn-cs"/>
              </a:rPr>
              <a:t>No frequency faster</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16" name="文本框 15">
            <a:extLst>
              <a:ext uri="{FF2B5EF4-FFF2-40B4-BE49-F238E27FC236}">
                <a16:creationId xmlns:a16="http://schemas.microsoft.com/office/drawing/2014/main" id="{F695C3EE-0F5C-6409-13E7-39F9C5229559}"/>
              </a:ext>
            </a:extLst>
          </p:cNvPr>
          <p:cNvSpPr txBox="1"/>
          <p:nvPr/>
        </p:nvSpPr>
        <p:spPr>
          <a:xfrm>
            <a:off x="3832164" y="5826987"/>
            <a:ext cx="22638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Book Antiqua"/>
                <a:ea typeface="黑体"/>
                <a:cs typeface="+mn-cs"/>
              </a:rPr>
              <a:t>Final, test points</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17" name="文本框 16">
            <a:extLst>
              <a:ext uri="{FF2B5EF4-FFF2-40B4-BE49-F238E27FC236}">
                <a16:creationId xmlns:a16="http://schemas.microsoft.com/office/drawing/2014/main" id="{6BF3CD86-0916-DB14-C7E1-06EFA031EC0E}"/>
              </a:ext>
            </a:extLst>
          </p:cNvPr>
          <p:cNvSpPr txBox="1"/>
          <p:nvPr/>
        </p:nvSpPr>
        <p:spPr>
          <a:xfrm>
            <a:off x="7061591" y="5826987"/>
            <a:ext cx="22638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Book Antiqua"/>
                <a:ea typeface="黑体"/>
                <a:cs typeface="+mn-cs"/>
              </a:rPr>
              <a:t>Loss</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18" name="文本框 17">
            <a:extLst>
              <a:ext uri="{FF2B5EF4-FFF2-40B4-BE49-F238E27FC236}">
                <a16:creationId xmlns:a16="http://schemas.microsoft.com/office/drawing/2014/main" id="{87F0C74E-F6EB-A6A9-EF0F-BB4FC2C86C15}"/>
              </a:ext>
            </a:extLst>
          </p:cNvPr>
          <p:cNvSpPr txBox="1"/>
          <p:nvPr/>
        </p:nvSpPr>
        <p:spPr>
          <a:xfrm>
            <a:off x="40640" y="6254013"/>
            <a:ext cx="1027176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err="1">
                <a:ln>
                  <a:noFill/>
                </a:ln>
                <a:solidFill>
                  <a:srgbClr val="FFFFFF"/>
                </a:solidFill>
                <a:effectLst/>
                <a:uLnTx/>
                <a:uFillTx/>
                <a:latin typeface="Georgia" panose="02040502050405020303" pitchFamily="18" charset="0"/>
                <a:ea typeface="黑体"/>
                <a:cs typeface="+mn-cs"/>
              </a:rPr>
              <a:t>Zhi</a:t>
            </a:r>
            <a:r>
              <a:rPr kumimoji="0" lang="en-US" altLang="zh-CN" sz="1800" b="1" i="0" u="none" strike="noStrike" kern="1200" cap="none" spc="0" normalizeH="0" baseline="0" noProof="0" dirty="0">
                <a:ln>
                  <a:noFill/>
                </a:ln>
                <a:solidFill>
                  <a:srgbClr val="FFFFFF"/>
                </a:solidFill>
                <a:effectLst/>
                <a:uLnTx/>
                <a:uFillTx/>
                <a:latin typeface="Georgia" panose="02040502050405020303" pitchFamily="18" charset="0"/>
                <a:ea typeface="黑体"/>
                <a:cs typeface="+mn-cs"/>
              </a:rPr>
              <a:t>-Qin John Xu*</a:t>
            </a:r>
            <a:r>
              <a:rPr kumimoji="0" lang="en-US" altLang="zh-CN" sz="1800" b="0" i="0" u="none" strike="noStrike" kern="1200" cap="none" spc="0" normalizeH="0" baseline="0" noProof="0" dirty="0">
                <a:ln>
                  <a:noFill/>
                </a:ln>
                <a:solidFill>
                  <a:srgbClr val="FFFFFF"/>
                </a:solidFill>
                <a:effectLst/>
                <a:uLnTx/>
                <a:uFillTx/>
                <a:latin typeface="Georgia" panose="02040502050405020303" pitchFamily="18" charset="0"/>
                <a:ea typeface="黑体"/>
                <a:cs typeface="+mn-cs"/>
              </a:rPr>
              <a:t>, Yaoyu Zhang, Tao Luo,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Georgia" panose="02040502050405020303" pitchFamily="18" charset="0"/>
                <a:ea typeface="黑体"/>
                <a:cs typeface="+mn-cs"/>
              </a:rPr>
              <a:t>Overview frequency principle/spectral bias in deep learning. </a:t>
            </a:r>
            <a:r>
              <a:rPr kumimoji="0" lang="en-US" altLang="zh-CN" sz="1800" b="0" i="0" u="none" strike="noStrike" kern="1200" cap="none" spc="0" normalizeH="0" baseline="0" noProof="0" dirty="0" err="1">
                <a:ln>
                  <a:noFill/>
                </a:ln>
                <a:solidFill>
                  <a:srgbClr val="FFFFFF"/>
                </a:solidFill>
                <a:effectLst/>
                <a:uLnTx/>
                <a:uFillTx/>
                <a:latin typeface="Georgia" panose="02040502050405020303" pitchFamily="18" charset="0"/>
                <a:ea typeface="黑体"/>
                <a:cs typeface="+mn-cs"/>
              </a:rPr>
              <a:t>arxiv</a:t>
            </a:r>
            <a:r>
              <a:rPr kumimoji="0" lang="en-US" altLang="zh-CN" sz="1800" b="0" i="0" u="none" strike="noStrike" kern="1200" cap="none" spc="0" normalizeH="0" baseline="0" noProof="0" dirty="0">
                <a:ln>
                  <a:noFill/>
                </a:ln>
                <a:solidFill>
                  <a:srgbClr val="FFFFFF"/>
                </a:solidFill>
                <a:effectLst/>
                <a:uLnTx/>
                <a:uFillTx/>
                <a:latin typeface="Georgia" panose="02040502050405020303" pitchFamily="18" charset="0"/>
                <a:ea typeface="黑体"/>
                <a:cs typeface="+mn-cs"/>
              </a:rPr>
              <a:t> 2201.07395 (2022)</a:t>
            </a:r>
            <a:endParaRPr kumimoji="0" lang="zh-CN" altLang="en-US" sz="1800" b="0" i="0" u="none" strike="noStrike" kern="1200" cap="none" spc="0" normalizeH="0" baseline="0" noProof="0" dirty="0">
              <a:ln>
                <a:noFill/>
              </a:ln>
              <a:solidFill>
                <a:srgbClr val="FFFFFF"/>
              </a:solidFill>
              <a:effectLst/>
              <a:uLnTx/>
              <a:uFillTx/>
              <a:latin typeface="Book Antiqua"/>
              <a:ea typeface="黑体"/>
              <a:cs typeface="+mn-cs"/>
            </a:endParaRPr>
          </a:p>
        </p:txBody>
      </p:sp>
      <mc:AlternateContent xmlns:mc="http://schemas.openxmlformats.org/markup-compatibility/2006" xmlns:a14="http://schemas.microsoft.com/office/drawing/2010/main">
        <mc:Choice Requires="a14">
          <p:sp>
            <p:nvSpPr>
              <p:cNvPr id="19" name="椭圆形标注 18">
                <a:extLst>
                  <a:ext uri="{FF2B5EF4-FFF2-40B4-BE49-F238E27FC236}">
                    <a16:creationId xmlns:a16="http://schemas.microsoft.com/office/drawing/2014/main" id="{9FD7F2BE-6DDA-ADD0-0DA0-A00C92865AF0}"/>
                  </a:ext>
                </a:extLst>
              </p:cNvPr>
              <p:cNvSpPr/>
              <p:nvPr/>
            </p:nvSpPr>
            <p:spPr>
              <a:xfrm>
                <a:off x="5152570" y="711326"/>
                <a:ext cx="3657601" cy="527070"/>
              </a:xfrm>
              <a:prstGeom prst="wedgeEllipseCallout">
                <a:avLst>
                  <a:gd name="adj1" fmla="val -61311"/>
                  <a:gd name="adj2" fmla="val 334605"/>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rgbClr val="C00000"/>
                    </a:solidFill>
                  </a:rPr>
                  <a:t>激活函数：</a:t>
                </a:r>
                <a14:m>
                  <m:oMath xmlns:m="http://schemas.openxmlformats.org/officeDocument/2006/math">
                    <m:r>
                      <a:rPr kumimoji="0" lang="en-US" altLang="zh-CN" sz="1600" b="0" i="1" u="none" strike="noStrike" kern="1200" cap="none" spc="0" normalizeH="0" baseline="0" noProof="0" smtClean="0">
                        <a:ln>
                          <a:noFill/>
                        </a:ln>
                        <a:solidFill>
                          <a:srgbClr val="B61616"/>
                        </a:solidFill>
                        <a:effectLst/>
                        <a:uLnTx/>
                        <a:uFillTx/>
                        <a:latin typeface="Cambria Math" panose="02040503050406030204" pitchFamily="18" charset="0"/>
                        <a:cs typeface="+mn-cs"/>
                      </a:rPr>
                      <m:t>𝑎</m:t>
                    </m:r>
                    <m:r>
                      <a:rPr kumimoji="0" lang="en-US" altLang="zh-CN" sz="1600" b="0" i="1" u="none" strike="noStrike" kern="1200" cap="none" spc="0" normalizeH="0" baseline="0" noProof="0" smtClean="0">
                        <a:ln>
                          <a:noFill/>
                        </a:ln>
                        <a:solidFill>
                          <a:srgbClr val="B61616"/>
                        </a:solidFill>
                        <a:effectLst/>
                        <a:uLnTx/>
                        <a:uFillTx/>
                        <a:latin typeface="Cambria Math" panose="02040503050406030204" pitchFamily="18" charset="0"/>
                        <a:cs typeface="+mn-cs"/>
                      </a:rPr>
                      <m:t>=0.1, </m:t>
                    </m:r>
                    <m:r>
                      <a:rPr kumimoji="0" lang="en-US" altLang="zh-CN" sz="1600" b="0" i="1" u="none" strike="noStrike" kern="1200" cap="none" spc="0" normalizeH="0" baseline="0" noProof="0" smtClean="0">
                        <a:ln>
                          <a:noFill/>
                        </a:ln>
                        <a:solidFill>
                          <a:srgbClr val="B61616"/>
                        </a:solidFill>
                        <a:effectLst/>
                        <a:uLnTx/>
                        <a:uFillTx/>
                        <a:latin typeface="Cambria Math" panose="02040503050406030204" pitchFamily="18" charset="0"/>
                        <a:cs typeface="+mn-cs"/>
                      </a:rPr>
                      <m:t>𝑏</m:t>
                    </m:r>
                    <m:r>
                      <a:rPr kumimoji="0" lang="en-US" altLang="zh-CN" sz="1600" b="0" i="1" u="none" strike="noStrike" kern="1200" cap="none" spc="0" normalizeH="0" baseline="0" noProof="0" smtClean="0">
                        <a:ln>
                          <a:noFill/>
                        </a:ln>
                        <a:solidFill>
                          <a:srgbClr val="B61616"/>
                        </a:solidFill>
                        <a:effectLst/>
                        <a:uLnTx/>
                        <a:uFillTx/>
                        <a:latin typeface="Cambria Math" panose="02040503050406030204" pitchFamily="18" charset="0"/>
                        <a:cs typeface="+mn-cs"/>
                      </a:rPr>
                      <m:t>=5</m:t>
                    </m:r>
                  </m:oMath>
                </a14:m>
                <a:endParaRPr kumimoji="0" lang="zh-CN" altLang="en-US" sz="1600" b="0" i="1" u="none" strike="noStrike" kern="1200" cap="none" spc="0" normalizeH="0" baseline="0" noProof="0" dirty="0">
                  <a:ln>
                    <a:noFill/>
                  </a:ln>
                  <a:solidFill>
                    <a:srgbClr val="B61616"/>
                  </a:solidFill>
                  <a:effectLst/>
                  <a:uLnTx/>
                  <a:uFillTx/>
                  <a:latin typeface="Cambria Math" panose="02040503050406030204" pitchFamily="18" charset="0"/>
                  <a:ea typeface="黑体"/>
                  <a:cs typeface="+mn-cs"/>
                </a:endParaRPr>
              </a:p>
            </p:txBody>
          </p:sp>
        </mc:Choice>
        <mc:Fallback xmlns="">
          <p:sp>
            <p:nvSpPr>
              <p:cNvPr id="19" name="椭圆形标注 18">
                <a:extLst>
                  <a:ext uri="{FF2B5EF4-FFF2-40B4-BE49-F238E27FC236}">
                    <a16:creationId xmlns:a16="http://schemas.microsoft.com/office/drawing/2014/main" id="{9FD7F2BE-6DDA-ADD0-0DA0-A00C92865AF0}"/>
                  </a:ext>
                </a:extLst>
              </p:cNvPr>
              <p:cNvSpPr>
                <a:spLocks noRot="1" noChangeAspect="1" noMove="1" noResize="1" noEditPoints="1" noAdjustHandles="1" noChangeArrowheads="1" noChangeShapeType="1" noTextEdit="1"/>
              </p:cNvSpPr>
              <p:nvPr/>
            </p:nvSpPr>
            <p:spPr>
              <a:xfrm>
                <a:off x="5152570" y="711326"/>
                <a:ext cx="3657601" cy="527070"/>
              </a:xfrm>
              <a:prstGeom prst="wedgeEllipseCallout">
                <a:avLst>
                  <a:gd name="adj1" fmla="val -61311"/>
                  <a:gd name="adj2" fmla="val 334605"/>
                </a:avLst>
              </a:prstGeom>
              <a:blipFill>
                <a:blip r:embed="rId9"/>
                <a:stretch>
                  <a:fillRect/>
                </a:stretch>
              </a:blipFill>
              <a:ln>
                <a:noFill/>
              </a:ln>
            </p:spPr>
            <p:txBody>
              <a:bodyPr/>
              <a:lstStyle/>
              <a:p>
                <a:r>
                  <a:rPr lang="zh-CN" altLang="en-US">
                    <a:noFill/>
                  </a:rPr>
                  <a:t> </a:t>
                </a:r>
              </a:p>
            </p:txBody>
          </p:sp>
        </mc:Fallback>
      </mc:AlternateContent>
      <p:sp>
        <p:nvSpPr>
          <p:cNvPr id="20" name="椭圆形标注 18">
            <a:extLst>
              <a:ext uri="{FF2B5EF4-FFF2-40B4-BE49-F238E27FC236}">
                <a16:creationId xmlns:a16="http://schemas.microsoft.com/office/drawing/2014/main" id="{67A820EF-C308-57F6-1305-A7E9CADF3295}"/>
              </a:ext>
            </a:extLst>
          </p:cNvPr>
          <p:cNvSpPr/>
          <p:nvPr/>
        </p:nvSpPr>
        <p:spPr>
          <a:xfrm>
            <a:off x="709779" y="752907"/>
            <a:ext cx="3657601" cy="527070"/>
          </a:xfrm>
          <a:prstGeom prst="wedgeEllipseCallout">
            <a:avLst>
              <a:gd name="adj1" fmla="val 38491"/>
              <a:gd name="adj2" fmla="val 133580"/>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rgbClr val="C00000"/>
                </a:solidFill>
              </a:rPr>
              <a:t>目标函数</a:t>
            </a:r>
            <a:endParaRPr kumimoji="0" lang="zh-CN" altLang="en-US" sz="1600" b="0" i="1" u="none" strike="noStrike" kern="1200" cap="none" spc="0" normalizeH="0" baseline="0" noProof="0" dirty="0">
              <a:ln>
                <a:noFill/>
              </a:ln>
              <a:solidFill>
                <a:srgbClr val="B61616"/>
              </a:solidFill>
              <a:effectLst/>
              <a:uLnTx/>
              <a:uFillTx/>
              <a:latin typeface="Cambria Math" panose="02040503050406030204" pitchFamily="18" charset="0"/>
              <a:ea typeface="黑体"/>
              <a:cs typeface="+mn-cs"/>
            </a:endParaRPr>
          </a:p>
        </p:txBody>
      </p:sp>
      <p:sp>
        <p:nvSpPr>
          <p:cNvPr id="21" name="文本框 20">
            <a:extLst>
              <a:ext uri="{FF2B5EF4-FFF2-40B4-BE49-F238E27FC236}">
                <a16:creationId xmlns:a16="http://schemas.microsoft.com/office/drawing/2014/main" id="{4C556AA3-D7AC-8288-D099-88FFDA6ED076}"/>
              </a:ext>
            </a:extLst>
          </p:cNvPr>
          <p:cNvSpPr txBox="1"/>
          <p:nvPr/>
        </p:nvSpPr>
        <p:spPr>
          <a:xfrm>
            <a:off x="615420" y="5826987"/>
            <a:ext cx="241027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Book Antiqua"/>
                <a:ea typeface="黑体"/>
                <a:cs typeface="+mn-cs"/>
              </a:rPr>
              <a:t>Final, training points</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Tree>
    <p:extLst>
      <p:ext uri="{BB962C8B-B14F-4D97-AF65-F5344CB8AC3E}">
        <p14:creationId xmlns:p14="http://schemas.microsoft.com/office/powerpoint/2010/main" val="27822397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8B2DA-D264-4E75-974E-BC49C35258A4}"/>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FFE6EB7C-1991-B5A0-6DE9-0EF1306EE41B}"/>
              </a:ext>
            </a:extLst>
          </p:cNvPr>
          <p:cNvSpPr txBox="1"/>
          <p:nvPr/>
        </p:nvSpPr>
        <p:spPr>
          <a:xfrm>
            <a:off x="0" y="2600792"/>
            <a:ext cx="12192000" cy="825419"/>
          </a:xfrm>
          <a:prstGeom prst="rect">
            <a:avLst/>
          </a:prstGeom>
          <a:noFill/>
        </p:spPr>
        <p:txBody>
          <a:bodyPr wrap="square" rtlCol="0">
            <a:spAutoFit/>
          </a:bodyPr>
          <a:lstStyle/>
          <a:p>
            <a:pPr algn="ctr">
              <a:lnSpc>
                <a:spcPct val="150000"/>
              </a:lnSpc>
            </a:pPr>
            <a:r>
              <a:rPr lang="zh-CN" altLang="en-US" sz="3600" b="1" dirty="0">
                <a:solidFill>
                  <a:schemeClr val="tx2"/>
                </a:solidFill>
                <a:latin typeface="微软雅黑" panose="020B0503020204020204" pitchFamily="34" charset="-122"/>
                <a:ea typeface="微软雅黑" panose="020B0503020204020204" pitchFamily="34" charset="-122"/>
              </a:rPr>
              <a:t>权重大小</a:t>
            </a:r>
            <a:endParaRPr lang="en-US" altLang="zh-CN" sz="3600" b="1" dirty="0">
              <a:solidFill>
                <a:schemeClr val="tx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154551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5EC7B-E49B-87A4-4B57-DC48087A27E0}"/>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FF8A7634-E835-75A2-4A05-7C90954E8A53}"/>
              </a:ext>
            </a:extLst>
          </p:cNvPr>
          <p:cNvSpPr>
            <a:spLocks noGrp="1"/>
          </p:cNvSpPr>
          <p:nvPr>
            <p:ph type="title"/>
          </p:nvPr>
        </p:nvSpPr>
        <p:spPr/>
        <p:txBody>
          <a:bodyPr/>
          <a:lstStyle/>
          <a:p>
            <a:r>
              <a:rPr lang="zh-CN" altLang="en-US" dirty="0"/>
              <a:t>权重大小</a:t>
            </a:r>
          </a:p>
        </p:txBody>
      </p:sp>
      <p:pic>
        <p:nvPicPr>
          <p:cNvPr id="6" name="图片 5">
            <a:extLst>
              <a:ext uri="{FF2B5EF4-FFF2-40B4-BE49-F238E27FC236}">
                <a16:creationId xmlns:a16="http://schemas.microsoft.com/office/drawing/2014/main" id="{EFB25898-6644-E8BB-39EC-C23B92F355DA}"/>
              </a:ext>
            </a:extLst>
          </p:cNvPr>
          <p:cNvPicPr>
            <a:picLocks noChangeAspect="1"/>
          </p:cNvPicPr>
          <p:nvPr/>
        </p:nvPicPr>
        <p:blipFill>
          <a:blip r:embed="rId2"/>
          <a:stretch>
            <a:fillRect/>
          </a:stretch>
        </p:blipFill>
        <p:spPr>
          <a:xfrm>
            <a:off x="2209800" y="838200"/>
            <a:ext cx="7772400" cy="5181600"/>
          </a:xfrm>
          <a:prstGeom prst="rect">
            <a:avLst/>
          </a:prstGeom>
        </p:spPr>
      </p:pic>
    </p:spTree>
    <p:extLst>
      <p:ext uri="{BB962C8B-B14F-4D97-AF65-F5344CB8AC3E}">
        <p14:creationId xmlns:p14="http://schemas.microsoft.com/office/powerpoint/2010/main" val="560398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5EC7B-E49B-87A4-4B57-DC48087A27E0}"/>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FF8A7634-E835-75A2-4A05-7C90954E8A53}"/>
              </a:ext>
            </a:extLst>
          </p:cNvPr>
          <p:cNvSpPr>
            <a:spLocks noGrp="1"/>
          </p:cNvSpPr>
          <p:nvPr>
            <p:ph type="title"/>
          </p:nvPr>
        </p:nvSpPr>
        <p:spPr/>
        <p:txBody>
          <a:bodyPr/>
          <a:lstStyle/>
          <a:p>
            <a:r>
              <a:rPr lang="zh-CN" altLang="en-US" dirty="0"/>
              <a:t>大初始化</a:t>
            </a:r>
          </a:p>
        </p:txBody>
      </p:sp>
      <p:pic>
        <p:nvPicPr>
          <p:cNvPr id="6" name="图片 5">
            <a:extLst>
              <a:ext uri="{FF2B5EF4-FFF2-40B4-BE49-F238E27FC236}">
                <a16:creationId xmlns:a16="http://schemas.microsoft.com/office/drawing/2014/main" id="{EFB25898-6644-E8BB-39EC-C23B92F355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209800" y="1485900"/>
            <a:ext cx="7772400" cy="3886200"/>
          </a:xfrm>
          <a:prstGeom prst="rect">
            <a:avLst/>
          </a:prstGeom>
        </p:spPr>
      </p:pic>
    </p:spTree>
    <p:extLst>
      <p:ext uri="{BB962C8B-B14F-4D97-AF65-F5344CB8AC3E}">
        <p14:creationId xmlns:p14="http://schemas.microsoft.com/office/powerpoint/2010/main" val="2855561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5EC7B-E49B-87A4-4B57-DC48087A27E0}"/>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FF8A7634-E835-75A2-4A05-7C90954E8A53}"/>
              </a:ext>
            </a:extLst>
          </p:cNvPr>
          <p:cNvSpPr>
            <a:spLocks noGrp="1"/>
          </p:cNvSpPr>
          <p:nvPr>
            <p:ph type="title"/>
          </p:nvPr>
        </p:nvSpPr>
        <p:spPr/>
        <p:txBody>
          <a:bodyPr/>
          <a:lstStyle/>
          <a:p>
            <a:r>
              <a:rPr lang="zh-CN" altLang="en-US" dirty="0"/>
              <a:t>普通或者小初始化</a:t>
            </a:r>
          </a:p>
        </p:txBody>
      </p:sp>
      <p:pic>
        <p:nvPicPr>
          <p:cNvPr id="6" name="图片 5">
            <a:extLst>
              <a:ext uri="{FF2B5EF4-FFF2-40B4-BE49-F238E27FC236}">
                <a16:creationId xmlns:a16="http://schemas.microsoft.com/office/drawing/2014/main" id="{EFB25898-6644-E8BB-39EC-C23B92F355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209800" y="1485900"/>
            <a:ext cx="7772400" cy="3886200"/>
          </a:xfrm>
          <a:prstGeom prst="rect">
            <a:avLst/>
          </a:prstGeom>
        </p:spPr>
      </p:pic>
    </p:spTree>
    <p:extLst>
      <p:ext uri="{BB962C8B-B14F-4D97-AF65-F5344CB8AC3E}">
        <p14:creationId xmlns:p14="http://schemas.microsoft.com/office/powerpoint/2010/main" val="35372665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8B2DA-D264-4E75-974E-BC49C35258A4}"/>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FFE6EB7C-1991-B5A0-6DE9-0EF1306EE41B}"/>
              </a:ext>
            </a:extLst>
          </p:cNvPr>
          <p:cNvSpPr txBox="1"/>
          <p:nvPr/>
        </p:nvSpPr>
        <p:spPr>
          <a:xfrm>
            <a:off x="3926175" y="2600792"/>
            <a:ext cx="4339650" cy="1656415"/>
          </a:xfrm>
          <a:prstGeom prst="rect">
            <a:avLst/>
          </a:prstGeom>
          <a:noFill/>
        </p:spPr>
        <p:txBody>
          <a:bodyPr wrap="none" rtlCol="0">
            <a:spAutoFit/>
          </a:bodyPr>
          <a:lstStyle/>
          <a:p>
            <a:pPr algn="ctr">
              <a:lnSpc>
                <a:spcPct val="150000"/>
              </a:lnSpc>
            </a:pPr>
            <a:r>
              <a:rPr lang="zh-CN" altLang="en-US" sz="3600" b="1" dirty="0">
                <a:solidFill>
                  <a:schemeClr val="tx2"/>
                </a:solidFill>
                <a:latin typeface="微软雅黑" panose="020B0503020204020204" pitchFamily="34" charset="-122"/>
                <a:ea typeface="微软雅黑" panose="020B0503020204020204" pitchFamily="34" charset="-122"/>
              </a:rPr>
              <a:t>理论理解</a:t>
            </a:r>
            <a:r>
              <a:rPr lang="en-US" altLang="zh-CN" sz="3600" b="1" dirty="0">
                <a:solidFill>
                  <a:schemeClr val="tx2"/>
                </a:solidFill>
                <a:latin typeface="微软雅黑" panose="020B0503020204020204" pitchFamily="34" charset="-122"/>
                <a:ea typeface="微软雅黑" panose="020B0503020204020204" pitchFamily="34" charset="-122"/>
              </a:rPr>
              <a:t>:</a:t>
            </a:r>
          </a:p>
          <a:p>
            <a:pPr algn="ctr">
              <a:lnSpc>
                <a:spcPct val="150000"/>
              </a:lnSpc>
            </a:pPr>
            <a:r>
              <a:rPr lang="zh-CN" altLang="en-US" sz="3600" b="1" dirty="0">
                <a:solidFill>
                  <a:schemeClr val="tx2"/>
                </a:solidFill>
                <a:latin typeface="微软雅黑" panose="020B0503020204020204" pitchFamily="34" charset="-122"/>
                <a:ea typeface="微软雅黑" panose="020B0503020204020204" pitchFamily="34" charset="-122"/>
              </a:rPr>
              <a:t>一维频率原则的理论</a:t>
            </a:r>
            <a:endParaRPr lang="en-US" altLang="zh-CN" sz="3600" b="1" dirty="0">
              <a:solidFill>
                <a:schemeClr val="tx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788821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64619-5410-99BB-85AA-F94C932696FC}"/>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B7B5CD85-E5E2-54E3-780B-FDD454D0E7CF}"/>
              </a:ext>
            </a:extLst>
          </p:cNvPr>
          <p:cNvSpPr>
            <a:spLocks noGrp="1"/>
          </p:cNvSpPr>
          <p:nvPr>
            <p:ph type="title"/>
          </p:nvPr>
        </p:nvSpPr>
        <p:spPr/>
        <p:txBody>
          <a:bodyPr/>
          <a:lstStyle/>
          <a:p>
            <a:r>
              <a:rPr lang="zh-CN" altLang="en-US" dirty="0"/>
              <a:t>两层全连接神经网络</a:t>
            </a: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F71D97A-79E9-7BB2-1B7A-7731C5D5EF30}"/>
                  </a:ext>
                </a:extLst>
              </p:cNvPr>
              <p:cNvSpPr/>
              <p:nvPr/>
            </p:nvSpPr>
            <p:spPr>
              <a:xfrm>
                <a:off x="381242" y="924982"/>
                <a:ext cx="11201158" cy="2211888"/>
              </a:xfrm>
              <a:prstGeom prst="rect">
                <a:avLst/>
              </a:prstGeom>
            </p:spPr>
            <p:txBody>
              <a:bodyPr wrap="square">
                <a:spAutoFit/>
              </a:bodyPr>
              <a:lstStyle/>
              <a:p>
                <a:pPr marL="342900" lvl="0" indent="-342900" eaLnBrk="0" fontAlgn="base" hangingPunct="0">
                  <a:spcBef>
                    <a:spcPct val="0"/>
                  </a:spcBef>
                  <a:spcAft>
                    <a:spcPct val="0"/>
                  </a:spcAft>
                  <a:buFont typeface="Wingdings" panose="05000000000000000000" pitchFamily="2" charset="2"/>
                  <a:buChar char="p"/>
                  <a:defRPr/>
                </a:pPr>
                <a:r>
                  <a:rPr lang="zh-CN" altLang="en-US" sz="2000" dirty="0">
                    <a:solidFill>
                      <a:srgbClr val="000000"/>
                    </a:solidFill>
                    <a:latin typeface="微软雅黑" panose="020B0503020204020204" pitchFamily="34" charset="-122"/>
                    <a:ea typeface="微软雅黑" panose="020B0503020204020204" pitchFamily="34" charset="-122"/>
                  </a:rPr>
                  <a:t>考虑一个隐藏层的 </a:t>
                </a:r>
                <a:r>
                  <a:rPr lang="en-US" altLang="zh-CN" sz="2000" dirty="0">
                    <a:solidFill>
                      <a:srgbClr val="000000"/>
                    </a:solidFill>
                    <a:latin typeface="微软雅黑" panose="020B0503020204020204" pitchFamily="34" charset="-122"/>
                    <a:ea typeface="微软雅黑" panose="020B0503020204020204" pitchFamily="34" charset="-122"/>
                  </a:rPr>
                  <a:t>tanh-DNN</a:t>
                </a:r>
                <a:r>
                  <a:rPr lang="zh-CN" altLang="en-US" sz="2000" dirty="0">
                    <a:solidFill>
                      <a:srgbClr val="000000"/>
                    </a:solidFill>
                    <a:latin typeface="微软雅黑" panose="020B0503020204020204" pitchFamily="34" charset="-122"/>
                    <a:ea typeface="微软雅黑" panose="020B0503020204020204" pitchFamily="34" charset="-122"/>
                  </a:rPr>
                  <a:t>，用于拟合一维函数 </a:t>
                </a:r>
                <a14:m>
                  <m:oMath xmlns:m="http://schemas.openxmlformats.org/officeDocument/2006/math">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rPr>
                      <m:t>𝑓</m:t>
                    </m:r>
                  </m:oMath>
                </a14:m>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rPr>
                  <a:t>：</a:t>
                </a: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endParaRPr>
              </a:p>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h</m:t>
                      </m:r>
                      <m:d>
                        <m:d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𝑥</m:t>
                          </m:r>
                        </m:e>
                      </m:d>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nary>
                        <m:naryPr>
                          <m:chr m:val="∑"/>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naryPr>
                        <m:sub>
                          <m:r>
                            <m:rPr>
                              <m:brk m:alnAt="23"/>
                            </m:r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𝑗</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up>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𝑚</m:t>
                          </m:r>
                        </m:sup>
                        <m:e>
                          <m:sSub>
                            <m:sSub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𝑎</m:t>
                              </m:r>
                            </m:e>
                            <m: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𝑗</m:t>
                              </m:r>
                            </m:sub>
                          </m:s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𝜎</m:t>
                          </m:r>
                          <m:d>
                            <m:d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sSub>
                                <m:sSub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𝑤</m:t>
                                  </m:r>
                                </m:e>
                                <m: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𝑗</m:t>
                                  </m:r>
                                </m:sub>
                              </m:s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𝑥</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𝑏</m:t>
                                  </m:r>
                                </m:e>
                                <m: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𝑗</m:t>
                                  </m:r>
                                </m:sub>
                              </m:sSub>
                            </m:e>
                          </m:d>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e>
                      </m:nary>
                    </m:oMath>
                  </m:oMathPara>
                </a14:m>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acc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h</m:t>
                          </m:r>
                        </m:e>
                      </m:acc>
                      <m:d>
                        <m:dPr>
                          <m:ctrlP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cs typeface="+mn-cs"/>
                            </a:rPr>
                          </m:ctrlPr>
                        </m:dPr>
                        <m:e>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cs typeface="+mn-cs"/>
                            </a:rPr>
                            <m:t>𝑘</m:t>
                          </m:r>
                        </m:e>
                      </m:d>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cs typeface="+mn-cs"/>
                        </a:rPr>
                        <m:t>≈</m:t>
                      </m:r>
                      <m:nary>
                        <m:naryPr>
                          <m:chr m:val="∑"/>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naryPr>
                        <m:sub>
                          <m:r>
                            <m:rPr>
                              <m:brk m:alnAt="23"/>
                            </m:r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𝑗</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up>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𝑚</m:t>
                          </m:r>
                        </m:sup>
                        <m:e>
                          <m:sSub>
                            <m:sSub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𝑎</m:t>
                              </m:r>
                            </m:e>
                            <m: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𝑗</m:t>
                              </m:r>
                            </m:sub>
                          </m:sSub>
                          <m:func>
                            <m:func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funcPr>
                            <m:fName>
                              <m:r>
                                <m:rPr>
                                  <m:sty m:val="p"/>
                                </m:rP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cs typeface="+mn-cs"/>
                                </a:rPr>
                                <m:t>exp</m:t>
                              </m:r>
                            </m:fName>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f>
                                <m:f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fPr>
                                <m:num>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𝑖</m:t>
                                  </m:r>
                                  <m:sSub>
                                    <m:sSub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𝑏</m:t>
                                      </m:r>
                                    </m:e>
                                    <m: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𝑗</m:t>
                                      </m:r>
                                    </m:sub>
                                  </m:sSub>
                                </m:num>
                                <m:den>
                                  <m:sSub>
                                    <m:sSub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𝑤</m:t>
                                      </m:r>
                                    </m:e>
                                    <m: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𝑗</m:t>
                                      </m:r>
                                    </m:sub>
                                  </m:sSub>
                                </m:den>
                              </m:f>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e>
                          </m:func>
                          <m:func>
                            <m:funcPr>
                              <m:ctrlPr>
                                <a:rPr kumimoji="0" lang="en-US" altLang="zh-CN" sz="20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funcPr>
                            <m:fName>
                              <m:r>
                                <m:rPr>
                                  <m:sty m:val="p"/>
                                </m:rPr>
                                <a:rPr kumimoji="0" lang="en-US" altLang="zh-CN" sz="2000" b="0" i="0" u="none" strike="noStrike" kern="1200" cap="none" spc="0" normalizeH="0" baseline="0" noProof="0">
                                  <a:ln>
                                    <a:noFill/>
                                  </a:ln>
                                  <a:solidFill>
                                    <a:schemeClr val="tx1"/>
                                  </a:solidFill>
                                  <a:effectLst/>
                                  <a:uLnTx/>
                                  <a:uFillTx/>
                                  <a:latin typeface="Cambria Math" panose="02040503050406030204" pitchFamily="18" charset="0"/>
                                  <a:cs typeface="+mn-cs"/>
                                </a:rPr>
                                <m:t>exp</m:t>
                              </m:r>
                            </m:fName>
                            <m:e>
                              <m:d>
                                <m:dPr>
                                  <m:ctrlP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cs typeface="+mn-cs"/>
                                    </a:rPr>
                                  </m:ctrlPr>
                                </m:dPr>
                                <m:e>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cs typeface="+mn-cs"/>
                                    </a:rPr>
                                    <m:t>−</m:t>
                                  </m:r>
                                  <m:d>
                                    <m:dPr>
                                      <m:begChr m:val="|"/>
                                      <m:endChr m:val="|"/>
                                      <m:ctrlP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cs typeface="+mn-cs"/>
                                        </a:rPr>
                                      </m:ctrlPr>
                                    </m:dPr>
                                    <m:e>
                                      <m:f>
                                        <m:fPr>
                                          <m:ctrlP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cs typeface="+mn-cs"/>
                                            </a:rPr>
                                          </m:ctrlPr>
                                        </m:fPr>
                                        <m:num>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cs typeface="+mn-cs"/>
                                            </a:rPr>
                                            <m:t>𝜋</m:t>
                                          </m:r>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cs typeface="+mn-cs"/>
                                            </a:rPr>
                                            <m:t>𝑘</m:t>
                                          </m:r>
                                        </m:num>
                                        <m:den>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cs typeface="+mn-cs"/>
                                            </a:rPr>
                                            <m:t>2</m:t>
                                          </m:r>
                                          <m:sSub>
                                            <m:sSubPr>
                                              <m:ctrlP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cs typeface="+mn-cs"/>
                                                </a:rPr>
                                                <m:t>𝑤</m:t>
                                              </m:r>
                                            </m:e>
                                            <m:sub>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cs typeface="+mn-cs"/>
                                                </a:rPr>
                                                <m:t>𝑖</m:t>
                                              </m:r>
                                            </m:sub>
                                          </m:sSub>
                                        </m:den>
                                      </m:f>
                                    </m:e>
                                  </m:d>
                                </m:e>
                              </m:d>
                            </m:e>
                          </m:func>
                          <m:r>
                            <m:rPr>
                              <m:nor/>
                            </m:rP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rPr>
                            <m:t> </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e>
                      </m:nary>
                    </m:oMath>
                  </m:oMathPara>
                </a14:m>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endParaRPr>
              </a:p>
            </p:txBody>
          </p:sp>
        </mc:Choice>
        <mc:Fallback xmlns="">
          <p:sp>
            <p:nvSpPr>
              <p:cNvPr id="4" name="矩形 3">
                <a:extLst>
                  <a:ext uri="{FF2B5EF4-FFF2-40B4-BE49-F238E27FC236}">
                    <a16:creationId xmlns:a16="http://schemas.microsoft.com/office/drawing/2014/main" id="{3F71D97A-79E9-7BB2-1B7A-7731C5D5EF30}"/>
                  </a:ext>
                </a:extLst>
              </p:cNvPr>
              <p:cNvSpPr>
                <a:spLocks noRot="1" noChangeAspect="1" noMove="1" noResize="1" noEditPoints="1" noAdjustHandles="1" noChangeArrowheads="1" noChangeShapeType="1" noTextEdit="1"/>
              </p:cNvSpPr>
              <p:nvPr/>
            </p:nvSpPr>
            <p:spPr>
              <a:xfrm>
                <a:off x="381242" y="924982"/>
                <a:ext cx="11201158" cy="2211888"/>
              </a:xfrm>
              <a:prstGeom prst="rect">
                <a:avLst/>
              </a:prstGeom>
              <a:blipFill>
                <a:blip r:embed="rId2"/>
                <a:stretch>
                  <a:fillRect l="-490" t="-22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9B27B1E-9F2F-3495-6369-DE9C3C68D28B}"/>
                  </a:ext>
                </a:extLst>
              </p:cNvPr>
              <p:cNvSpPr/>
              <p:nvPr/>
            </p:nvSpPr>
            <p:spPr>
              <a:xfrm>
                <a:off x="381242" y="3136870"/>
                <a:ext cx="11046922" cy="1573892"/>
              </a:xfrm>
              <a:prstGeom prst="rect">
                <a:avLst/>
              </a:prstGeom>
            </p:spPr>
            <p:txBody>
              <a:bodyPr wrap="square">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定义</a:t>
                </a:r>
                <a14:m>
                  <m:oMath xmlns:m="http://schemas.openxmlformats.org/officeDocument/2006/math">
                    <m:r>
                      <a:rPr lang="zh-CN" altLang="en-US" sz="2000" dirty="0">
                        <a:solidFill>
                          <a:srgbClr val="000000"/>
                        </a:solidFill>
                        <a:latin typeface="Cambria Math" panose="02040503050406030204" pitchFamily="18" charset="0"/>
                      </a:rPr>
                      <m:t>频率</m:t>
                    </m:r>
                    <m:r>
                      <a:rPr lang="en-US" altLang="zh-CN" sz="2000" b="0" i="0" dirty="0" smtClean="0">
                        <a:solidFill>
                          <a:srgbClr val="000000"/>
                        </a:solidFill>
                        <a:latin typeface="Cambria Math" panose="02040503050406030204" pitchFamily="18" charset="0"/>
                      </a:rPr>
                      <m:t> </m:t>
                    </m:r>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rPr>
                      <m:t>𝑘</m:t>
                    </m:r>
                    <m:r>
                      <a:rPr kumimoji="0" lang="en-US" altLang="zh-CN" sz="2000" b="0" i="1" u="none" strike="noStrike" kern="1200" cap="none" spc="0" normalizeH="0" baseline="0" noProof="0" dirty="0" smtClean="0">
                        <a:ln>
                          <a:noFill/>
                        </a:ln>
                        <a:solidFill>
                          <a:srgbClr val="000000"/>
                        </a:solidFill>
                        <a:effectLst/>
                        <a:uLnTx/>
                        <a:uFillTx/>
                        <a:latin typeface="Cambria Math" panose="02040503050406030204" pitchFamily="18" charset="0"/>
                      </a:rPr>
                      <m:t> </m:t>
                    </m:r>
                  </m:oMath>
                </a14:m>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处的损失</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rPr>
                  <a:t>：</a:t>
                </a: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𝐿</m:t>
                      </m:r>
                      <m:d>
                        <m:d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𝑘</m:t>
                          </m:r>
                        </m:e>
                      </m:d>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f>
                        <m:f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fPr>
                        <m:num>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num>
                        <m:den>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den>
                      </m:f>
                      <m:sSup>
                        <m:sSup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pPr>
                        <m:e>
                          <m:d>
                            <m:dPr>
                              <m:begChr m:val="|"/>
                              <m:endChr m:val="|"/>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acc>
                                <m:accPr>
                                  <m:chr m:val="̂"/>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acc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h</m:t>
                                  </m:r>
                                </m:e>
                              </m:acc>
                              <m:d>
                                <m:d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𝑘</m:t>
                                  </m:r>
                                </m:e>
                              </m:d>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acc>
                                <m:accPr>
                                  <m:chr m:val="̂"/>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acc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𝑓</m:t>
                                  </m:r>
                                </m:e>
                              </m:acc>
                              <m:d>
                                <m:d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𝑘</m:t>
                                  </m:r>
                                </m:e>
                              </m:d>
                            </m:e>
                          </m:d>
                        </m:e>
                        <m:sup>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p>
                      </m:sSup>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oMath>
                  </m:oMathPara>
                </a14:m>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endParaRPr>
              </a:p>
              <a:p>
                <a:pPr lvl="0" eaLnBrk="0" fontAlgn="base" hangingPunct="0">
                  <a:lnSpc>
                    <a:spcPct val="150000"/>
                  </a:lnSpc>
                  <a:spcBef>
                    <a:spcPct val="0"/>
                  </a:spcBef>
                  <a:spcAft>
                    <a:spcPct val="0"/>
                  </a:spcAft>
                  <a:defRPr/>
                </a:pPr>
                <a:r>
                  <a:rPr lang="zh-CN" altLang="en-US" sz="2000" dirty="0">
                    <a:solidFill>
                      <a:srgbClr val="000000"/>
                    </a:solidFill>
                    <a:latin typeface="微软雅黑" panose="020B0503020204020204" pitchFamily="34" charset="-122"/>
                    <a:ea typeface="微软雅黑" panose="020B0503020204020204" pitchFamily="34" charset="-122"/>
                  </a:rPr>
                  <a:t>根据帕塞瓦尔定理</a:t>
                </a:r>
                <a:r>
                  <a:rPr kumimoji="0" lang="en-US" altLang="zh-CN" sz="2000" b="0" i="0" u="none" strike="noStrike" kern="1200" cap="none" spc="0" normalizeH="0" baseline="0" noProof="0" dirty="0">
                    <a:ln>
                      <a:noFill/>
                    </a:ln>
                    <a:solidFill>
                      <a:srgbClr val="000000"/>
                    </a:solidFill>
                    <a:effectLst/>
                    <a:uLnTx/>
                    <a:uFillTx/>
                    <a:latin typeface="NimbusRomNo9L-Regu"/>
                    <a:ea typeface="黑体"/>
                    <a:cs typeface="+mn-cs"/>
                  </a:rPr>
                  <a:t>: </a:t>
                </a:r>
                <a14:m>
                  <m:oMath xmlns:m="http://schemas.openxmlformats.org/officeDocument/2006/math">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𝐿</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nary>
                      <m:naryPr>
                        <m:subHide m:val="on"/>
                        <m:supHide m:val="on"/>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naryPr>
                      <m:sub/>
                      <m:sup/>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𝐿</m:t>
                        </m:r>
                        <m:d>
                          <m:d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𝑘</m:t>
                            </m:r>
                          </m:e>
                        </m:d>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𝑑𝑘</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f>
                          <m:f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fPr>
                          <m:num>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num>
                          <m:den>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den>
                        </m:f>
                        <m:sSup>
                          <m:sSup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pPr>
                          <m:e>
                            <m:d>
                              <m:dPr>
                                <m:begChr m:val="|"/>
                                <m:endChr m:val="|"/>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𝑓</m:t>
                                </m:r>
                                <m:d>
                                  <m:d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𝑥</m:t>
                                    </m:r>
                                  </m:e>
                                </m:d>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h</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𝑥</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e>
                            </m:d>
                          </m:e>
                          <m:sup>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p>
                        </m:sSup>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𝑑𝑥</m:t>
                        </m:r>
                      </m:e>
                    </m:nary>
                  </m:oMath>
                </a14:m>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rPr>
                  <a:t>.</a:t>
                </a:r>
              </a:p>
            </p:txBody>
          </p:sp>
        </mc:Choice>
        <mc:Fallback xmlns="">
          <p:sp>
            <p:nvSpPr>
              <p:cNvPr id="6" name="矩形 5">
                <a:extLst>
                  <a:ext uri="{FF2B5EF4-FFF2-40B4-BE49-F238E27FC236}">
                    <a16:creationId xmlns:a16="http://schemas.microsoft.com/office/drawing/2014/main" id="{09B27B1E-9F2F-3495-6369-DE9C3C68D28B}"/>
                  </a:ext>
                </a:extLst>
              </p:cNvPr>
              <p:cNvSpPr>
                <a:spLocks noRot="1" noChangeAspect="1" noMove="1" noResize="1" noEditPoints="1" noAdjustHandles="1" noChangeArrowheads="1" noChangeShapeType="1" noTextEdit="1"/>
              </p:cNvSpPr>
              <p:nvPr/>
            </p:nvSpPr>
            <p:spPr>
              <a:xfrm>
                <a:off x="381242" y="3136870"/>
                <a:ext cx="11046922" cy="1573892"/>
              </a:xfrm>
              <a:prstGeom prst="rect">
                <a:avLst/>
              </a:prstGeom>
              <a:blipFill>
                <a:blip r:embed="rId3"/>
                <a:stretch>
                  <a:fillRect l="-607" t="-3101" b="-546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7B5F3BA6-C3C2-ABC4-8AE3-3DDF49B2DA16}"/>
                  </a:ext>
                </a:extLst>
              </p:cNvPr>
              <p:cNvSpPr/>
              <p:nvPr/>
            </p:nvSpPr>
            <p:spPr>
              <a:xfrm>
                <a:off x="381242" y="5116996"/>
                <a:ext cx="11296638" cy="1150764"/>
              </a:xfrm>
              <a:prstGeom prst="rect">
                <a:avLst/>
              </a:prstGeom>
            </p:spPr>
            <p:txBody>
              <a:bodyPr wrap="square">
                <a:spAutoFit/>
              </a:bodyPr>
              <a:lstStyle/>
              <a:p>
                <a:pPr marL="342900" lvl="0" indent="-342900" eaLnBrk="0" fontAlgn="base" hangingPunct="0">
                  <a:spcBef>
                    <a:spcPct val="0"/>
                  </a:spcBef>
                  <a:spcAft>
                    <a:spcPct val="0"/>
                  </a:spcAft>
                  <a:buFont typeface="Wingdings" panose="05000000000000000000" pitchFamily="2" charset="2"/>
                  <a:buChar char="p"/>
                  <a:defRPr/>
                </a:pPr>
                <a:r>
                  <a:rPr lang="zh-CN" altLang="en-US" sz="2000" kern="0" dirty="0">
                    <a:solidFill>
                      <a:srgbClr val="000000"/>
                    </a:solidFill>
                    <a:latin typeface="微软雅黑" panose="020B0503020204020204" pitchFamily="34" charset="-122"/>
                    <a:ea typeface="微软雅黑" panose="020B0503020204020204" pitchFamily="34" charset="-122"/>
                  </a:rPr>
                  <a:t>通过傅里叶域中的损失计算梯度</a:t>
                </a:r>
                <a:endParaRPr kumimoji="0" lang="en-US" altLang="zh-CN" sz="2000" b="0" i="1"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defRPr/>
                </a:pPr>
                <a14:m>
                  <m:oMathPara xmlns:m="http://schemas.openxmlformats.org/officeDocument/2006/math">
                    <m:oMathParaPr>
                      <m:jc m:val="centerGroup"/>
                    </m:oMathParaPr>
                    <m:oMath xmlns:m="http://schemas.openxmlformats.org/officeDocument/2006/math">
                      <m:r>
                        <a:rPr kumimoji="0" lang="en-US" altLang="zh-CN" sz="2000" b="0" i="1" u="none" strike="noStrike" kern="0" cap="none" spc="0" normalizeH="0" baseline="0" noProof="0" smtClean="0">
                          <a:ln>
                            <a:noFill/>
                          </a:ln>
                          <a:solidFill>
                            <a:srgbClr val="000000"/>
                          </a:solidFill>
                          <a:effectLst/>
                          <a:uLnTx/>
                          <a:uFillTx/>
                          <a:latin typeface="Cambria Math" panose="02040503050406030204" pitchFamily="18" charset="0"/>
                          <a:cs typeface="+mn-cs"/>
                        </a:rPr>
                        <m:t>𝜃</m:t>
                      </m:r>
                      <m:r>
                        <a:rPr kumimoji="0" lang="en-US" altLang="zh-CN" sz="2000" b="0" i="1" u="none" strike="noStrike" kern="0" cap="none" spc="0" normalizeH="0" baseline="0" noProof="0" smtClean="0">
                          <a:ln>
                            <a:noFill/>
                          </a:ln>
                          <a:solidFill>
                            <a:srgbClr val="000000"/>
                          </a:solidFill>
                          <a:effectLst/>
                          <a:uLnTx/>
                          <a:uFillTx/>
                          <a:latin typeface="Cambria Math" panose="02040503050406030204" pitchFamily="18" charset="0"/>
                          <a:cs typeface="+mn-cs"/>
                        </a:rPr>
                        <m:t>←</m:t>
                      </m:r>
                      <m:r>
                        <a:rPr kumimoji="0" lang="en-US" altLang="zh-CN" sz="2000" b="0" i="1" u="none" strike="noStrike" kern="0" cap="none" spc="0" normalizeH="0" baseline="0" noProof="0" smtClean="0">
                          <a:ln>
                            <a:noFill/>
                          </a:ln>
                          <a:solidFill>
                            <a:srgbClr val="000000"/>
                          </a:solidFill>
                          <a:effectLst/>
                          <a:uLnTx/>
                          <a:uFillTx/>
                          <a:latin typeface="Cambria Math" panose="02040503050406030204" pitchFamily="18" charset="0"/>
                          <a:cs typeface="+mn-cs"/>
                        </a:rPr>
                        <m:t>𝜃</m:t>
                      </m:r>
                      <m:r>
                        <a:rPr kumimoji="0" lang="en-US" altLang="zh-CN" sz="2000" b="0" i="1" u="none" strike="noStrike" kern="0" cap="none" spc="0" normalizeH="0" baseline="0" noProof="0" smtClean="0">
                          <a:ln>
                            <a:noFill/>
                          </a:ln>
                          <a:solidFill>
                            <a:srgbClr val="000000"/>
                          </a:solidFill>
                          <a:effectLst/>
                          <a:uLnTx/>
                          <a:uFillTx/>
                          <a:latin typeface="Cambria Math" panose="02040503050406030204" pitchFamily="18" charset="0"/>
                          <a:cs typeface="+mn-cs"/>
                        </a:rPr>
                        <m:t>−</m:t>
                      </m:r>
                      <m:r>
                        <a:rPr kumimoji="0" lang="en-US" altLang="zh-CN" sz="2000" b="0" i="1" u="none" strike="noStrike" kern="0" cap="none" spc="0" normalizeH="0" baseline="0" noProof="0" smtClean="0">
                          <a:ln>
                            <a:noFill/>
                          </a:ln>
                          <a:solidFill>
                            <a:srgbClr val="000000"/>
                          </a:solidFill>
                          <a:effectLst/>
                          <a:uLnTx/>
                          <a:uFillTx/>
                          <a:latin typeface="Cambria Math" panose="02040503050406030204" pitchFamily="18" charset="0"/>
                          <a:cs typeface="+mn-cs"/>
                        </a:rPr>
                        <m:t>𝜂</m:t>
                      </m:r>
                      <m:nary>
                        <m:naryPr>
                          <m:chr m:val="∑"/>
                          <m:subHide m:val="on"/>
                          <m:supHide m:val="on"/>
                          <m:ctrlPr>
                            <a:rPr kumimoji="0" lang="en-US" altLang="zh-CN" sz="2000" b="0" i="1" u="none" strike="noStrike" kern="0" cap="none" spc="0" normalizeH="0" baseline="0" noProof="0" smtClean="0">
                              <a:ln>
                                <a:noFill/>
                              </a:ln>
                              <a:solidFill>
                                <a:srgbClr val="000000"/>
                              </a:solidFill>
                              <a:effectLst/>
                              <a:uLnTx/>
                              <a:uFillTx/>
                              <a:latin typeface="Cambria Math" panose="02040503050406030204" pitchFamily="18" charset="0"/>
                              <a:cs typeface="+mn-cs"/>
                            </a:rPr>
                          </m:ctrlPr>
                        </m:naryPr>
                        <m:sub/>
                        <m:sup/>
                        <m:e>
                          <m:f>
                            <m:fPr>
                              <m:ctrlPr>
                                <a:rPr kumimoji="0" lang="en-US" altLang="zh-CN" sz="2000" b="0" i="1" u="none" strike="noStrike" kern="0" cap="none" spc="0" normalizeH="0" baseline="0" noProof="0">
                                  <a:ln>
                                    <a:noFill/>
                                  </a:ln>
                                  <a:solidFill>
                                    <a:srgbClr val="000000"/>
                                  </a:solidFill>
                                  <a:effectLst/>
                                  <a:uLnTx/>
                                  <a:uFillTx/>
                                  <a:latin typeface="Cambria Math" panose="02040503050406030204" pitchFamily="18" charset="0"/>
                                  <a:cs typeface="+mn-cs"/>
                                </a:rPr>
                              </m:ctrlPr>
                            </m:fPr>
                            <m:num>
                              <m:r>
                                <a:rPr kumimoji="0" lang="en-US" altLang="zh-CN" sz="2000" b="0" i="1" u="none" strike="noStrike" kern="0" cap="none" spc="0" normalizeH="0" baseline="0" noProof="0">
                                  <a:ln>
                                    <a:noFill/>
                                  </a:ln>
                                  <a:solidFill>
                                    <a:srgbClr val="000000"/>
                                  </a:solidFill>
                                  <a:effectLst/>
                                  <a:uLnTx/>
                                  <a:uFillTx/>
                                  <a:latin typeface="Cambria Math" panose="02040503050406030204" pitchFamily="18" charset="0"/>
                                  <a:cs typeface="+mn-cs"/>
                                </a:rPr>
                                <m:t>𝜕</m:t>
                              </m:r>
                              <m:r>
                                <a:rPr kumimoji="0" lang="en-US" altLang="zh-CN" sz="2000" b="0" i="1" u="none" strike="noStrike" kern="0" cap="none" spc="0" normalizeH="0" baseline="0" noProof="0">
                                  <a:ln>
                                    <a:noFill/>
                                  </a:ln>
                                  <a:solidFill>
                                    <a:srgbClr val="000000"/>
                                  </a:solidFill>
                                  <a:effectLst/>
                                  <a:uLnTx/>
                                  <a:uFillTx/>
                                  <a:latin typeface="Cambria Math" panose="02040503050406030204" pitchFamily="18" charset="0"/>
                                  <a:cs typeface="+mn-cs"/>
                                </a:rPr>
                                <m:t>𝐿</m:t>
                              </m:r>
                              <m:d>
                                <m:dPr>
                                  <m:ctrlPr>
                                    <a:rPr kumimoji="0" lang="en-US" altLang="zh-CN" sz="2000" b="0" i="1" u="none" strike="noStrike" kern="0" cap="none" spc="0" normalizeH="0" baseline="0" noProof="0">
                                      <a:ln>
                                        <a:noFill/>
                                      </a:ln>
                                      <a:solidFill>
                                        <a:srgbClr val="000000"/>
                                      </a:solidFill>
                                      <a:effectLst/>
                                      <a:uLnTx/>
                                      <a:uFillTx/>
                                      <a:latin typeface="Cambria Math" panose="02040503050406030204" pitchFamily="18" charset="0"/>
                                      <a:cs typeface="+mn-cs"/>
                                    </a:rPr>
                                  </m:ctrlPr>
                                </m:dPr>
                                <m:e>
                                  <m:r>
                                    <a:rPr kumimoji="0" lang="en-US" altLang="zh-CN" sz="2000" b="0" i="1" u="none" strike="noStrike" kern="0" cap="none" spc="0" normalizeH="0" baseline="0" noProof="0">
                                      <a:ln>
                                        <a:noFill/>
                                      </a:ln>
                                      <a:solidFill>
                                        <a:srgbClr val="000000"/>
                                      </a:solidFill>
                                      <a:effectLst/>
                                      <a:uLnTx/>
                                      <a:uFillTx/>
                                      <a:latin typeface="Cambria Math" panose="02040503050406030204" pitchFamily="18" charset="0"/>
                                      <a:cs typeface="+mn-cs"/>
                                    </a:rPr>
                                    <m:t>𝑘</m:t>
                                  </m:r>
                                </m:e>
                              </m:d>
                            </m:num>
                            <m:den>
                              <m:r>
                                <a:rPr kumimoji="0" lang="en-US" altLang="zh-CN" sz="2000" b="0" i="1" u="none" strike="noStrike" kern="0" cap="none" spc="0" normalizeH="0" baseline="0" noProof="0">
                                  <a:ln>
                                    <a:noFill/>
                                  </a:ln>
                                  <a:solidFill>
                                    <a:srgbClr val="000000"/>
                                  </a:solidFill>
                                  <a:effectLst/>
                                  <a:uLnTx/>
                                  <a:uFillTx/>
                                  <a:latin typeface="Cambria Math" panose="02040503050406030204" pitchFamily="18" charset="0"/>
                                  <a:cs typeface="+mn-cs"/>
                                </a:rPr>
                                <m:t>𝜕𝜃</m:t>
                              </m:r>
                            </m:den>
                          </m:f>
                        </m:e>
                      </m:nary>
                      <m:r>
                        <a:rPr kumimoji="0" lang="en-US" altLang="zh-CN" sz="2000" b="0" i="1" u="none" strike="noStrike" kern="0" cap="none" spc="0" normalizeH="0" baseline="0" noProof="0" smtClean="0">
                          <a:ln>
                            <a:noFill/>
                          </a:ln>
                          <a:solidFill>
                            <a:srgbClr val="000000"/>
                          </a:solidFill>
                          <a:effectLst/>
                          <a:uLnTx/>
                          <a:uFillTx/>
                          <a:latin typeface="Cambria Math" panose="02040503050406030204" pitchFamily="18" charset="0"/>
                          <a:cs typeface="+mn-cs"/>
                        </a:rPr>
                        <m:t>.</m:t>
                      </m:r>
                    </m:oMath>
                  </m:oMathPara>
                </a14:m>
                <a:endParaRPr kumimoji="0" lang="zh-CN" altLang="en-US" sz="1800" b="0" i="0" u="none" strike="noStrike" kern="0" cap="none" spc="0" normalizeH="0" baseline="0" noProof="0" dirty="0">
                  <a:ln>
                    <a:noFill/>
                  </a:ln>
                  <a:solidFill>
                    <a:sysClr val="windowText" lastClr="000000"/>
                  </a:solidFill>
                  <a:effectLst/>
                  <a:uLnTx/>
                  <a:uFillTx/>
                  <a:latin typeface="Book Antiqua"/>
                  <a:ea typeface="黑体"/>
                  <a:cs typeface="+mn-cs"/>
                </a:endParaRPr>
              </a:p>
            </p:txBody>
          </p:sp>
        </mc:Choice>
        <mc:Fallback xmlns="">
          <p:sp>
            <p:nvSpPr>
              <p:cNvPr id="7" name="矩形 6">
                <a:extLst>
                  <a:ext uri="{FF2B5EF4-FFF2-40B4-BE49-F238E27FC236}">
                    <a16:creationId xmlns:a16="http://schemas.microsoft.com/office/drawing/2014/main" id="{7B5F3BA6-C3C2-ABC4-8AE3-3DDF49B2DA16}"/>
                  </a:ext>
                </a:extLst>
              </p:cNvPr>
              <p:cNvSpPr>
                <a:spLocks noRot="1" noChangeAspect="1" noMove="1" noResize="1" noEditPoints="1" noAdjustHandles="1" noChangeArrowheads="1" noChangeShapeType="1" noTextEdit="1"/>
              </p:cNvSpPr>
              <p:nvPr/>
            </p:nvSpPr>
            <p:spPr>
              <a:xfrm>
                <a:off x="381242" y="5116996"/>
                <a:ext cx="11296638" cy="1150764"/>
              </a:xfrm>
              <a:prstGeom prst="rect">
                <a:avLst/>
              </a:prstGeom>
              <a:blipFill>
                <a:blip r:embed="rId4"/>
                <a:stretch>
                  <a:fillRect l="-486" t="-2646"/>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3450FCA4-0C3C-30A8-A095-8A1924EA3B0B}"/>
              </a:ext>
            </a:extLst>
          </p:cNvPr>
          <p:cNvSpPr txBox="1"/>
          <p:nvPr/>
        </p:nvSpPr>
        <p:spPr>
          <a:xfrm>
            <a:off x="126998" y="6351998"/>
            <a:ext cx="10665179" cy="376834"/>
          </a:xfrm>
          <a:prstGeom prst="rect">
            <a:avLst/>
          </a:prstGeom>
          <a:noFill/>
        </p:spPr>
        <p:txBody>
          <a:bodyPr wrap="square" rtlCol="0">
            <a:spAutoFit/>
          </a:bodyPr>
          <a:lstStyle/>
          <a:p>
            <a:pPr algn="l">
              <a:lnSpc>
                <a:spcPct val="150000"/>
              </a:lnSpc>
            </a:pPr>
            <a:r>
              <a:rPr lang="en-US" altLang="zh-CN"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 Xu Z Q J, Zhang Y, Luo T, et al. Frequency principle: Fourier analysis sheds light on deep neural networks</a:t>
            </a:r>
            <a:endPar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文本框 1">
            <a:extLst>
              <a:ext uri="{FF2B5EF4-FFF2-40B4-BE49-F238E27FC236}">
                <a16:creationId xmlns:a16="http://schemas.microsoft.com/office/drawing/2014/main" id="{C44EAC10-5478-EAAA-D7FB-97A59A7E6BFF}"/>
              </a:ext>
            </a:extLst>
          </p:cNvPr>
          <p:cNvSpPr txBox="1"/>
          <p:nvPr/>
        </p:nvSpPr>
        <p:spPr>
          <a:xfrm>
            <a:off x="9121025" y="2311272"/>
            <a:ext cx="2802935" cy="400110"/>
          </a:xfrm>
          <a:prstGeom prst="rect">
            <a:avLst/>
          </a:prstGeom>
          <a:noFill/>
        </p:spPr>
        <p:txBody>
          <a:bodyPr wrap="square" rtlCol="0">
            <a:spAutoFit/>
          </a:bodyPr>
          <a:lstStyle/>
          <a:p>
            <a:pPr algn="l"/>
            <a:r>
              <a:rPr lang="zh-CN" altLang="en-US" sz="2000" dirty="0"/>
              <a:t>思考：下一步怎么分析？</a:t>
            </a:r>
          </a:p>
        </p:txBody>
      </p:sp>
    </p:spTree>
    <p:extLst>
      <p:ext uri="{BB962C8B-B14F-4D97-AF65-F5344CB8AC3E}">
        <p14:creationId xmlns:p14="http://schemas.microsoft.com/office/powerpoint/2010/main" val="2715625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par>
                                <p:cTn id="8" presetID="53" presetClass="entr" presetSubtype="16"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ppt_w</p:attrName>
                                        </p:attrNameLst>
                                      </p:cBhvr>
                                      <p:tavLst>
                                        <p:tav tm="0">
                                          <p:val>
                                            <p:fltVal val="0"/>
                                          </p:val>
                                        </p:tav>
                                        <p:tav tm="100000">
                                          <p:val>
                                            <p:strVal val="#ppt_w"/>
                                          </p:val>
                                        </p:tav>
                                      </p:tavLst>
                                    </p:anim>
                                    <p:anim calcmode="lin" valueType="num">
                                      <p:cBhvr>
                                        <p:cTn id="11" dur="500" fill="hold"/>
                                        <p:tgtEl>
                                          <p:spTgt spid="7"/>
                                        </p:tgtEl>
                                        <p:attrNameLst>
                                          <p:attrName>ppt_h</p:attrName>
                                        </p:attrNameLst>
                                      </p:cBhvr>
                                      <p:tavLst>
                                        <p:tav tm="0">
                                          <p:val>
                                            <p:fltVal val="0"/>
                                          </p:val>
                                        </p:tav>
                                        <p:tav tm="100000">
                                          <p:val>
                                            <p:strVal val="#ppt_h"/>
                                          </p:val>
                                        </p:tav>
                                      </p:tavLst>
                                    </p:anim>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15CD2-7742-7427-2948-F2EE93B45ADA}"/>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90A81E68-3A12-7C0D-F3CF-53CCD070E730}"/>
              </a:ext>
            </a:extLst>
          </p:cNvPr>
          <p:cNvSpPr>
            <a:spLocks noGrp="1"/>
          </p:cNvSpPr>
          <p:nvPr>
            <p:ph type="title"/>
          </p:nvPr>
        </p:nvSpPr>
        <p:spPr/>
        <p:txBody>
          <a:bodyPr/>
          <a:lstStyle/>
          <a:p>
            <a:r>
              <a:rPr lang="zh-CN" altLang="en-US" dirty="0"/>
              <a:t>隐式偏好</a:t>
            </a:r>
          </a:p>
        </p:txBody>
      </p:sp>
      <p:sp>
        <p:nvSpPr>
          <p:cNvPr id="19" name="矩形: 圆角 18">
            <a:extLst>
              <a:ext uri="{FF2B5EF4-FFF2-40B4-BE49-F238E27FC236}">
                <a16:creationId xmlns:a16="http://schemas.microsoft.com/office/drawing/2014/main" id="{11A17551-B8F6-3FA9-1A17-EB5BA652E4E6}"/>
              </a:ext>
            </a:extLst>
          </p:cNvPr>
          <p:cNvSpPr/>
          <p:nvPr/>
        </p:nvSpPr>
        <p:spPr>
          <a:xfrm>
            <a:off x="3591983" y="1039045"/>
            <a:ext cx="4965700" cy="1635185"/>
          </a:xfrm>
          <a:prstGeom prst="roundRect">
            <a:avLst/>
          </a:prstGeom>
          <a:solidFill>
            <a:srgbClr val="FFFFFF">
              <a:lumMod val="95000"/>
            </a:srgbClr>
          </a:solidFill>
          <a:ln w="1905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200" b="0" i="0" u="none" strike="noStrike" kern="0" cap="none" spc="0" normalizeH="0" baseline="0" noProof="0">
              <a:ln>
                <a:noFill/>
              </a:ln>
              <a:solidFill>
                <a:srgbClr val="FFFFFF"/>
              </a:solidFill>
              <a:effectLst/>
              <a:uLnTx/>
              <a:uFillTx/>
              <a:latin typeface="Arial"/>
              <a:ea typeface="微软雅黑"/>
              <a:cs typeface="+mn-cs"/>
            </a:endParaRPr>
          </a:p>
        </p:txBody>
      </p:sp>
      <p:sp>
        <p:nvSpPr>
          <p:cNvPr id="20" name="文本框 19">
            <a:extLst>
              <a:ext uri="{FF2B5EF4-FFF2-40B4-BE49-F238E27FC236}">
                <a16:creationId xmlns:a16="http://schemas.microsoft.com/office/drawing/2014/main" id="{1012AB76-BDF2-0F43-1012-C0BF1F6F3C48}"/>
              </a:ext>
            </a:extLst>
          </p:cNvPr>
          <p:cNvSpPr txBox="1"/>
          <p:nvPr/>
        </p:nvSpPr>
        <p:spPr>
          <a:xfrm>
            <a:off x="6855944" y="3171474"/>
            <a:ext cx="800219" cy="461665"/>
          </a:xfrm>
          <a:prstGeom prst="rect">
            <a:avLst/>
          </a:prstGeom>
          <a:noFill/>
        </p:spPr>
        <p:txBody>
          <a:bodyPr wrap="none" rtlCol="0">
            <a:spAutoFit/>
          </a:bodyPr>
          <a:lstStyle/>
          <a:p>
            <a:r>
              <a:rPr lang="zh-CN" altLang="en-US" sz="2400" b="1" dirty="0">
                <a:solidFill>
                  <a:srgbClr val="000000"/>
                </a:solidFill>
                <a:latin typeface="Arial"/>
                <a:ea typeface="微软雅黑"/>
              </a:rPr>
              <a:t>训练</a:t>
            </a:r>
            <a:endParaRPr lang="en-US" altLang="zh-CN" sz="2400" dirty="0">
              <a:solidFill>
                <a:srgbClr val="000000"/>
              </a:solidFill>
              <a:latin typeface="Arial"/>
              <a:ea typeface="微软雅黑"/>
            </a:endParaRPr>
          </a:p>
        </p:txBody>
      </p:sp>
      <mc:AlternateContent xmlns:mc="http://schemas.openxmlformats.org/markup-compatibility/2006" xmlns:a14="http://schemas.microsoft.com/office/drawing/2010/main">
        <mc:Choice Requires="a14">
          <p:sp>
            <p:nvSpPr>
              <p:cNvPr id="21" name="文本框 2">
                <a:extLst>
                  <a:ext uri="{FF2B5EF4-FFF2-40B4-BE49-F238E27FC236}">
                    <a16:creationId xmlns:a16="http://schemas.microsoft.com/office/drawing/2014/main" id="{1832BB3B-F029-EE33-F615-A386E32BC3FC}"/>
                  </a:ext>
                </a:extLst>
              </p:cNvPr>
              <p:cNvSpPr txBox="1"/>
              <p:nvPr/>
            </p:nvSpPr>
            <p:spPr>
              <a:xfrm>
                <a:off x="6290053" y="3900246"/>
                <a:ext cx="4076700" cy="10164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2200" i="1" smtClean="0">
                              <a:solidFill>
                                <a:srgbClr val="000000"/>
                              </a:solidFill>
                              <a:latin typeface="Cambria Math" panose="02040503050406030204" pitchFamily="18" charset="0"/>
                            </a:rPr>
                          </m:ctrlPr>
                        </m:sSubPr>
                        <m:e>
                          <m:r>
                            <a:rPr lang="en-US" altLang="zh-CN" sz="2200" i="1" smtClean="0">
                              <a:solidFill>
                                <a:srgbClr val="000000"/>
                              </a:solidFill>
                              <a:latin typeface="Cambria Math" panose="02040503050406030204" pitchFamily="18" charset="0"/>
                            </a:rPr>
                            <m:t>𝐿</m:t>
                          </m:r>
                        </m:e>
                        <m:sub>
                          <m:r>
                            <a:rPr lang="en-US" altLang="zh-CN" sz="2200" b="0" i="1" smtClean="0">
                              <a:solidFill>
                                <a:srgbClr val="000000"/>
                              </a:solidFill>
                              <a:latin typeface="Cambria Math" panose="02040503050406030204" pitchFamily="18" charset="0"/>
                            </a:rPr>
                            <m:t>𝑆</m:t>
                          </m:r>
                        </m:sub>
                      </m:sSub>
                      <m:r>
                        <a:rPr lang="en-US" altLang="zh-CN" sz="2200" i="1" smtClean="0">
                          <a:solidFill>
                            <a:srgbClr val="000000"/>
                          </a:solidFill>
                          <a:latin typeface="Cambria Math" panose="02040503050406030204" pitchFamily="18" charset="0"/>
                        </a:rPr>
                        <m:t>=</m:t>
                      </m:r>
                      <m:f>
                        <m:fPr>
                          <m:ctrlPr>
                            <a:rPr lang="en-US" altLang="zh-CN" sz="2200" i="1" smtClean="0">
                              <a:solidFill>
                                <a:srgbClr val="000000"/>
                              </a:solidFill>
                              <a:latin typeface="Cambria Math" panose="02040503050406030204" pitchFamily="18" charset="0"/>
                            </a:rPr>
                          </m:ctrlPr>
                        </m:fPr>
                        <m:num>
                          <m:r>
                            <a:rPr lang="en-US" altLang="zh-CN" sz="2200" i="1" smtClean="0">
                              <a:solidFill>
                                <a:srgbClr val="000000"/>
                              </a:solidFill>
                              <a:latin typeface="Cambria Math" panose="02040503050406030204" pitchFamily="18" charset="0"/>
                            </a:rPr>
                            <m:t>1</m:t>
                          </m:r>
                        </m:num>
                        <m:den>
                          <m:r>
                            <a:rPr lang="en-US" altLang="zh-CN" sz="2200" i="1" smtClean="0">
                              <a:solidFill>
                                <a:srgbClr val="000000"/>
                              </a:solidFill>
                              <a:latin typeface="Cambria Math" panose="02040503050406030204" pitchFamily="18" charset="0"/>
                            </a:rPr>
                            <m:t>𝑛</m:t>
                          </m:r>
                        </m:den>
                      </m:f>
                      <m:nary>
                        <m:naryPr>
                          <m:chr m:val="∑"/>
                          <m:ctrlPr>
                            <a:rPr lang="en-US" altLang="zh-CN" sz="2200" i="1" smtClean="0">
                              <a:solidFill>
                                <a:srgbClr val="000000"/>
                              </a:solidFill>
                              <a:latin typeface="Cambria Math" panose="02040503050406030204" pitchFamily="18" charset="0"/>
                            </a:rPr>
                          </m:ctrlPr>
                        </m:naryPr>
                        <m:sub>
                          <m:r>
                            <m:rPr>
                              <m:brk m:alnAt="23"/>
                            </m:rPr>
                            <a:rPr lang="en-US" altLang="zh-CN" sz="2200" i="1" smtClean="0">
                              <a:solidFill>
                                <a:srgbClr val="000000"/>
                              </a:solidFill>
                              <a:latin typeface="Cambria Math" panose="02040503050406030204" pitchFamily="18" charset="0"/>
                            </a:rPr>
                            <m:t>𝑖</m:t>
                          </m:r>
                          <m:r>
                            <a:rPr lang="en-US" altLang="zh-CN" sz="2200" i="1" smtClean="0">
                              <a:solidFill>
                                <a:srgbClr val="000000"/>
                              </a:solidFill>
                              <a:latin typeface="Cambria Math" panose="02040503050406030204" pitchFamily="18" charset="0"/>
                            </a:rPr>
                            <m:t>=1</m:t>
                          </m:r>
                        </m:sub>
                        <m:sup>
                          <m:r>
                            <a:rPr lang="en-US" altLang="zh-CN" sz="2200" i="1" smtClean="0">
                              <a:solidFill>
                                <a:srgbClr val="000000"/>
                              </a:solidFill>
                              <a:latin typeface="Cambria Math" panose="02040503050406030204" pitchFamily="18" charset="0"/>
                            </a:rPr>
                            <m:t>𝑛</m:t>
                          </m:r>
                        </m:sup>
                        <m:e>
                          <m:sSup>
                            <m:sSupPr>
                              <m:ctrlPr>
                                <a:rPr lang="en-US" altLang="zh-CN" sz="2200" i="1" smtClean="0">
                                  <a:solidFill>
                                    <a:srgbClr val="000000"/>
                                  </a:solidFill>
                                  <a:latin typeface="Cambria Math" panose="02040503050406030204" pitchFamily="18" charset="0"/>
                                </a:rPr>
                              </m:ctrlPr>
                            </m:sSupPr>
                            <m:e>
                              <m:d>
                                <m:dPr>
                                  <m:ctrlPr>
                                    <a:rPr lang="en-US" altLang="zh-CN" sz="2200" i="1" smtClean="0">
                                      <a:solidFill>
                                        <a:srgbClr val="000000"/>
                                      </a:solidFill>
                                      <a:latin typeface="Cambria Math" panose="02040503050406030204" pitchFamily="18" charset="0"/>
                                    </a:rPr>
                                  </m:ctrlPr>
                                </m:dPr>
                                <m:e>
                                  <m:sSub>
                                    <m:sSubPr>
                                      <m:ctrlPr>
                                        <a:rPr lang="en-US" altLang="zh-CN" sz="2200" i="1" smtClean="0">
                                          <a:solidFill>
                                            <a:srgbClr val="000000"/>
                                          </a:solidFill>
                                          <a:latin typeface="Cambria Math" panose="02040503050406030204" pitchFamily="18" charset="0"/>
                                        </a:rPr>
                                      </m:ctrlPr>
                                    </m:sSubPr>
                                    <m:e>
                                      <m:r>
                                        <a:rPr lang="en-US" altLang="zh-CN" sz="2200" i="1" smtClean="0">
                                          <a:solidFill>
                                            <a:srgbClr val="000000"/>
                                          </a:solidFill>
                                          <a:latin typeface="Cambria Math" panose="02040503050406030204" pitchFamily="18" charset="0"/>
                                        </a:rPr>
                                        <m:t>𝑓</m:t>
                                      </m:r>
                                    </m:e>
                                    <m:sub>
                                      <m:r>
                                        <a:rPr lang="en-US" altLang="zh-CN" sz="2200" i="1" smtClean="0">
                                          <a:solidFill>
                                            <a:srgbClr val="000000"/>
                                          </a:solidFill>
                                          <a:latin typeface="Cambria Math" panose="02040503050406030204" pitchFamily="18" charset="0"/>
                                        </a:rPr>
                                        <m:t>𝜃</m:t>
                                      </m:r>
                                    </m:sub>
                                  </m:sSub>
                                  <m:d>
                                    <m:dPr>
                                      <m:ctrlPr>
                                        <a:rPr lang="en-US" altLang="zh-CN" sz="2200" i="1" smtClean="0">
                                          <a:solidFill>
                                            <a:srgbClr val="000000"/>
                                          </a:solidFill>
                                          <a:latin typeface="Cambria Math" panose="02040503050406030204" pitchFamily="18" charset="0"/>
                                        </a:rPr>
                                      </m:ctrlPr>
                                    </m:dPr>
                                    <m:e>
                                      <m:sSub>
                                        <m:sSubPr>
                                          <m:ctrlPr>
                                            <a:rPr lang="en-US" altLang="zh-CN" sz="2200" i="1" smtClean="0">
                                              <a:solidFill>
                                                <a:srgbClr val="000000"/>
                                              </a:solidFill>
                                              <a:latin typeface="Cambria Math" panose="02040503050406030204" pitchFamily="18" charset="0"/>
                                            </a:rPr>
                                          </m:ctrlPr>
                                        </m:sSubPr>
                                        <m:e>
                                          <m:r>
                                            <a:rPr lang="en-US" altLang="zh-CN" sz="2200" i="1" smtClean="0">
                                              <a:solidFill>
                                                <a:srgbClr val="000000"/>
                                              </a:solidFill>
                                              <a:latin typeface="Cambria Math" panose="02040503050406030204" pitchFamily="18" charset="0"/>
                                            </a:rPr>
                                            <m:t>𝑥</m:t>
                                          </m:r>
                                        </m:e>
                                        <m:sub>
                                          <m:r>
                                            <a:rPr lang="en-US" altLang="zh-CN" sz="2200" i="1" smtClean="0">
                                              <a:solidFill>
                                                <a:srgbClr val="000000"/>
                                              </a:solidFill>
                                              <a:latin typeface="Cambria Math" panose="02040503050406030204" pitchFamily="18" charset="0"/>
                                            </a:rPr>
                                            <m:t>𝑖</m:t>
                                          </m:r>
                                        </m:sub>
                                      </m:sSub>
                                    </m:e>
                                  </m:d>
                                  <m:r>
                                    <a:rPr lang="en-US" altLang="zh-CN" sz="2200" i="1" smtClean="0">
                                      <a:solidFill>
                                        <a:srgbClr val="000000"/>
                                      </a:solidFill>
                                      <a:latin typeface="Cambria Math" panose="02040503050406030204" pitchFamily="18" charset="0"/>
                                    </a:rPr>
                                    <m:t>−</m:t>
                                  </m:r>
                                  <m:sSup>
                                    <m:sSupPr>
                                      <m:ctrlPr>
                                        <a:rPr lang="en-US" altLang="zh-CN" sz="2200" i="1" smtClean="0">
                                          <a:solidFill>
                                            <a:srgbClr val="000000"/>
                                          </a:solidFill>
                                          <a:latin typeface="Cambria Math" panose="02040503050406030204" pitchFamily="18" charset="0"/>
                                        </a:rPr>
                                      </m:ctrlPr>
                                    </m:sSupPr>
                                    <m:e>
                                      <m:r>
                                        <a:rPr lang="en-US" altLang="zh-CN" sz="2200" i="1" smtClean="0">
                                          <a:solidFill>
                                            <a:srgbClr val="000000"/>
                                          </a:solidFill>
                                          <a:latin typeface="Cambria Math" panose="02040503050406030204" pitchFamily="18" charset="0"/>
                                        </a:rPr>
                                        <m:t>𝑓</m:t>
                                      </m:r>
                                    </m:e>
                                    <m:sup>
                                      <m:r>
                                        <a:rPr lang="en-US" altLang="zh-CN" sz="2200" i="1" smtClean="0">
                                          <a:solidFill>
                                            <a:srgbClr val="000000"/>
                                          </a:solidFill>
                                          <a:latin typeface="Cambria Math" panose="02040503050406030204" pitchFamily="18" charset="0"/>
                                        </a:rPr>
                                        <m:t>∗</m:t>
                                      </m:r>
                                    </m:sup>
                                  </m:sSup>
                                  <m:d>
                                    <m:dPr>
                                      <m:ctrlPr>
                                        <a:rPr lang="en-US" altLang="zh-CN" sz="2200" i="1" smtClean="0">
                                          <a:solidFill>
                                            <a:srgbClr val="000000"/>
                                          </a:solidFill>
                                          <a:latin typeface="Cambria Math" panose="02040503050406030204" pitchFamily="18" charset="0"/>
                                        </a:rPr>
                                      </m:ctrlPr>
                                    </m:dPr>
                                    <m:e>
                                      <m:sSub>
                                        <m:sSubPr>
                                          <m:ctrlPr>
                                            <a:rPr lang="en-US" altLang="zh-CN" sz="2200" i="1" smtClean="0">
                                              <a:solidFill>
                                                <a:srgbClr val="000000"/>
                                              </a:solidFill>
                                              <a:latin typeface="Cambria Math" panose="02040503050406030204" pitchFamily="18" charset="0"/>
                                            </a:rPr>
                                          </m:ctrlPr>
                                        </m:sSubPr>
                                        <m:e>
                                          <m:r>
                                            <a:rPr lang="en-US" altLang="zh-CN" sz="2200" i="1" smtClean="0">
                                              <a:solidFill>
                                                <a:srgbClr val="000000"/>
                                              </a:solidFill>
                                              <a:latin typeface="Cambria Math" panose="02040503050406030204" pitchFamily="18" charset="0"/>
                                            </a:rPr>
                                            <m:t>𝑥</m:t>
                                          </m:r>
                                        </m:e>
                                        <m:sub>
                                          <m:r>
                                            <a:rPr lang="en-US" altLang="zh-CN" sz="2200" i="1" smtClean="0">
                                              <a:solidFill>
                                                <a:srgbClr val="000000"/>
                                              </a:solidFill>
                                              <a:latin typeface="Cambria Math" panose="02040503050406030204" pitchFamily="18" charset="0"/>
                                            </a:rPr>
                                            <m:t>𝑖</m:t>
                                          </m:r>
                                        </m:sub>
                                      </m:sSub>
                                    </m:e>
                                  </m:d>
                                </m:e>
                              </m:d>
                            </m:e>
                            <m:sup>
                              <m:r>
                                <a:rPr lang="en-US" altLang="zh-CN" sz="2200" i="1" smtClean="0">
                                  <a:solidFill>
                                    <a:srgbClr val="000000"/>
                                  </a:solidFill>
                                  <a:latin typeface="Cambria Math" panose="02040503050406030204" pitchFamily="18" charset="0"/>
                                </a:rPr>
                                <m:t>2</m:t>
                              </m:r>
                            </m:sup>
                          </m:sSup>
                        </m:e>
                      </m:nary>
                    </m:oMath>
                  </m:oMathPara>
                </a14:m>
                <a:endParaRPr lang="zh-CN" altLang="en-US" sz="2200" dirty="0">
                  <a:solidFill>
                    <a:srgbClr val="000000"/>
                  </a:solidFill>
                  <a:latin typeface="Arial"/>
                  <a:ea typeface="微软雅黑"/>
                </a:endParaRPr>
              </a:p>
            </p:txBody>
          </p:sp>
        </mc:Choice>
        <mc:Fallback xmlns="">
          <p:sp>
            <p:nvSpPr>
              <p:cNvPr id="21" name="文本框 2">
                <a:extLst>
                  <a:ext uri="{FF2B5EF4-FFF2-40B4-BE49-F238E27FC236}">
                    <a16:creationId xmlns:a16="http://schemas.microsoft.com/office/drawing/2014/main" id="{1832BB3B-F029-EE33-F615-A386E32BC3FC}"/>
                  </a:ext>
                </a:extLst>
              </p:cNvPr>
              <p:cNvSpPr txBox="1">
                <a:spLocks noRot="1" noChangeAspect="1" noMove="1" noResize="1" noEditPoints="1" noAdjustHandles="1" noChangeArrowheads="1" noChangeShapeType="1" noTextEdit="1"/>
              </p:cNvSpPr>
              <p:nvPr/>
            </p:nvSpPr>
            <p:spPr>
              <a:xfrm>
                <a:off x="6290053" y="3900246"/>
                <a:ext cx="4076700" cy="1016497"/>
              </a:xfrm>
              <a:prstGeom prst="rect">
                <a:avLst/>
              </a:prstGeom>
              <a:blipFill>
                <a:blip r:embed="rId2"/>
                <a:stretch>
                  <a:fillRect/>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5C4E99C8-0C3B-AA34-4586-51B1AAB74CB8}"/>
              </a:ext>
            </a:extLst>
          </p:cNvPr>
          <p:cNvSpPr txBox="1"/>
          <p:nvPr/>
        </p:nvSpPr>
        <p:spPr>
          <a:xfrm>
            <a:off x="2348154" y="3369861"/>
            <a:ext cx="2380780" cy="461665"/>
          </a:xfrm>
          <a:prstGeom prst="rect">
            <a:avLst/>
          </a:prstGeom>
          <a:noFill/>
        </p:spPr>
        <p:txBody>
          <a:bodyPr wrap="none" rtlCol="0">
            <a:spAutoFit/>
          </a:bodyPr>
          <a:lstStyle/>
          <a:p>
            <a:r>
              <a:rPr lang="zh-CN" altLang="en-US" sz="2400" b="1" dirty="0">
                <a:solidFill>
                  <a:srgbClr val="000000"/>
                </a:solidFill>
                <a:latin typeface="Arial"/>
                <a:ea typeface="微软雅黑"/>
              </a:rPr>
              <a:t>参数量 </a:t>
            </a:r>
            <a:r>
              <a:rPr lang="en-US" altLang="zh-CN" sz="2400" b="1" dirty="0">
                <a:solidFill>
                  <a:srgbClr val="000000"/>
                </a:solidFill>
                <a:latin typeface="Arial"/>
                <a:ea typeface="微软雅黑"/>
              </a:rPr>
              <a:t>&gt; </a:t>
            </a:r>
            <a:r>
              <a:rPr lang="zh-CN" altLang="en-US" sz="2400" b="1" dirty="0">
                <a:solidFill>
                  <a:srgbClr val="000000"/>
                </a:solidFill>
                <a:latin typeface="Arial"/>
                <a:ea typeface="微软雅黑"/>
              </a:rPr>
              <a:t>样本数</a:t>
            </a:r>
            <a:endParaRPr lang="en-US" altLang="zh-CN" sz="2400" b="1" dirty="0">
              <a:solidFill>
                <a:srgbClr val="000000"/>
              </a:solidFill>
              <a:latin typeface="Arial"/>
              <a:ea typeface="微软雅黑"/>
            </a:endParaRPr>
          </a:p>
        </p:txBody>
      </p:sp>
      <p:cxnSp>
        <p:nvCxnSpPr>
          <p:cNvPr id="23" name="直接箭头连接符 22">
            <a:extLst>
              <a:ext uri="{FF2B5EF4-FFF2-40B4-BE49-F238E27FC236}">
                <a16:creationId xmlns:a16="http://schemas.microsoft.com/office/drawing/2014/main" id="{F29CF2AA-08D3-F77E-98CC-E5822D83B90A}"/>
              </a:ext>
            </a:extLst>
          </p:cNvPr>
          <p:cNvCxnSpPr/>
          <p:nvPr/>
        </p:nvCxnSpPr>
        <p:spPr>
          <a:xfrm>
            <a:off x="4822762" y="3577610"/>
            <a:ext cx="825040" cy="0"/>
          </a:xfrm>
          <a:prstGeom prst="straightConnector1">
            <a:avLst/>
          </a:prstGeom>
          <a:noFill/>
          <a:ln w="25400" cap="flat" cmpd="sng" algn="ctr">
            <a:solidFill>
              <a:srgbClr val="000000"/>
            </a:solidFill>
            <a:prstDash val="solid"/>
            <a:miter lim="800000"/>
            <a:tailEnd type="triangle"/>
          </a:ln>
          <a:effectLst/>
        </p:spPr>
      </p:cxnSp>
      <p:sp>
        <p:nvSpPr>
          <p:cNvPr id="24" name="文本框 23">
            <a:extLst>
              <a:ext uri="{FF2B5EF4-FFF2-40B4-BE49-F238E27FC236}">
                <a16:creationId xmlns:a16="http://schemas.microsoft.com/office/drawing/2014/main" id="{3637F990-0DC6-F7FE-E47B-2857BE29D117}"/>
              </a:ext>
            </a:extLst>
          </p:cNvPr>
          <p:cNvSpPr txBox="1"/>
          <p:nvPr/>
        </p:nvSpPr>
        <p:spPr>
          <a:xfrm>
            <a:off x="5708749" y="3369861"/>
            <a:ext cx="800219" cy="461665"/>
          </a:xfrm>
          <a:prstGeom prst="rect">
            <a:avLst/>
          </a:prstGeom>
          <a:noFill/>
        </p:spPr>
        <p:txBody>
          <a:bodyPr wrap="none" rtlCol="0">
            <a:spAutoFit/>
          </a:bodyPr>
          <a:lstStyle/>
          <a:p>
            <a:r>
              <a:rPr lang="zh-CN" altLang="en-US" sz="2400" b="1" dirty="0">
                <a:solidFill>
                  <a:srgbClr val="000000"/>
                </a:solidFill>
                <a:latin typeface="Arial"/>
                <a:ea typeface="微软雅黑"/>
              </a:rPr>
              <a:t>多解</a:t>
            </a:r>
            <a:endParaRPr lang="en-US" altLang="zh-CN" sz="2400" dirty="0">
              <a:solidFill>
                <a:srgbClr val="000000"/>
              </a:solidFill>
              <a:latin typeface="Arial"/>
              <a:ea typeface="微软雅黑"/>
            </a:endParaRPr>
          </a:p>
        </p:txBody>
      </p:sp>
      <p:cxnSp>
        <p:nvCxnSpPr>
          <p:cNvPr id="25" name="直接箭头连接符 24">
            <a:extLst>
              <a:ext uri="{FF2B5EF4-FFF2-40B4-BE49-F238E27FC236}">
                <a16:creationId xmlns:a16="http://schemas.microsoft.com/office/drawing/2014/main" id="{B3D0BAF6-01C2-BC70-73AF-70C2188A66FA}"/>
              </a:ext>
            </a:extLst>
          </p:cNvPr>
          <p:cNvCxnSpPr/>
          <p:nvPr/>
        </p:nvCxnSpPr>
        <p:spPr>
          <a:xfrm>
            <a:off x="6569669" y="3577610"/>
            <a:ext cx="1346450" cy="0"/>
          </a:xfrm>
          <a:prstGeom prst="straightConnector1">
            <a:avLst/>
          </a:prstGeom>
          <a:noFill/>
          <a:ln w="25400" cap="flat" cmpd="sng" algn="ctr">
            <a:solidFill>
              <a:srgbClr val="000000"/>
            </a:solidFill>
            <a:prstDash val="solid"/>
            <a:miter lim="800000"/>
            <a:tailEnd type="triangle"/>
          </a:ln>
          <a:effectLst/>
        </p:spPr>
      </p:cxnSp>
      <p:sp>
        <p:nvSpPr>
          <p:cNvPr id="26" name="文本框 25">
            <a:extLst>
              <a:ext uri="{FF2B5EF4-FFF2-40B4-BE49-F238E27FC236}">
                <a16:creationId xmlns:a16="http://schemas.microsoft.com/office/drawing/2014/main" id="{F428FFC9-A727-123D-BBBF-6FA65397B35F}"/>
              </a:ext>
            </a:extLst>
          </p:cNvPr>
          <p:cNvSpPr txBox="1"/>
          <p:nvPr/>
        </p:nvSpPr>
        <p:spPr>
          <a:xfrm>
            <a:off x="8036832" y="3369861"/>
            <a:ext cx="2031325" cy="461665"/>
          </a:xfrm>
          <a:prstGeom prst="rect">
            <a:avLst/>
          </a:prstGeom>
          <a:noFill/>
        </p:spPr>
        <p:txBody>
          <a:bodyPr wrap="none" rtlCol="0">
            <a:spAutoFit/>
          </a:bodyPr>
          <a:lstStyle/>
          <a:p>
            <a:r>
              <a:rPr lang="zh-CN" altLang="en-US" sz="2400" b="1" dirty="0">
                <a:solidFill>
                  <a:srgbClr val="000000"/>
                </a:solidFill>
                <a:latin typeface="Arial"/>
                <a:ea typeface="微软雅黑"/>
              </a:rPr>
              <a:t>泛化性好的解</a:t>
            </a:r>
            <a:endParaRPr lang="en-US" altLang="zh-CN" sz="2400" dirty="0">
              <a:solidFill>
                <a:srgbClr val="000000"/>
              </a:solidFill>
              <a:latin typeface="Arial"/>
              <a:ea typeface="微软雅黑"/>
            </a:endParaRPr>
          </a:p>
        </p:txBody>
      </p:sp>
      <p:pic>
        <p:nvPicPr>
          <p:cNvPr id="27" name="图片 26">
            <a:extLst>
              <a:ext uri="{FF2B5EF4-FFF2-40B4-BE49-F238E27FC236}">
                <a16:creationId xmlns:a16="http://schemas.microsoft.com/office/drawing/2014/main" id="{F7C7A65A-BC5E-80DA-8192-99A6C37296D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857092" y="1560889"/>
            <a:ext cx="1566947" cy="981494"/>
          </a:xfrm>
          <a:prstGeom prst="rect">
            <a:avLst/>
          </a:prstGeom>
        </p:spPr>
      </p:pic>
      <p:sp>
        <p:nvSpPr>
          <p:cNvPr id="28" name="文本框 27">
            <a:extLst>
              <a:ext uri="{FF2B5EF4-FFF2-40B4-BE49-F238E27FC236}">
                <a16:creationId xmlns:a16="http://schemas.microsoft.com/office/drawing/2014/main" id="{26902EC2-DEFE-4391-C837-5D587EB63DF9}"/>
              </a:ext>
            </a:extLst>
          </p:cNvPr>
          <p:cNvSpPr txBox="1"/>
          <p:nvPr/>
        </p:nvSpPr>
        <p:spPr>
          <a:xfrm>
            <a:off x="1916427" y="4183771"/>
            <a:ext cx="4493538" cy="461665"/>
          </a:xfrm>
          <a:prstGeom prst="rect">
            <a:avLst/>
          </a:prstGeom>
          <a:noFill/>
        </p:spPr>
        <p:txBody>
          <a:bodyPr wrap="none" rtlCol="0">
            <a:spAutoFit/>
          </a:bodyPr>
          <a:lstStyle/>
          <a:p>
            <a:r>
              <a:rPr lang="zh-CN" altLang="en-US" sz="2400" dirty="0">
                <a:solidFill>
                  <a:srgbClr val="000000"/>
                </a:solidFill>
                <a:latin typeface="Arial"/>
                <a:ea typeface="微软雅黑"/>
              </a:rPr>
              <a:t>实际上，损失函数无显式偏好：</a:t>
            </a:r>
            <a:endParaRPr lang="en-US" altLang="zh-CN" sz="2400" dirty="0">
              <a:solidFill>
                <a:srgbClr val="000000"/>
              </a:solidFill>
              <a:latin typeface="Arial"/>
              <a:ea typeface="微软雅黑"/>
            </a:endParaRPr>
          </a:p>
        </p:txBody>
      </p:sp>
      <p:sp>
        <p:nvSpPr>
          <p:cNvPr id="29" name="文本框 28">
            <a:extLst>
              <a:ext uri="{FF2B5EF4-FFF2-40B4-BE49-F238E27FC236}">
                <a16:creationId xmlns:a16="http://schemas.microsoft.com/office/drawing/2014/main" id="{A0100C87-4D52-7CB0-8D8E-2E6B39955317}"/>
              </a:ext>
            </a:extLst>
          </p:cNvPr>
          <p:cNvSpPr txBox="1"/>
          <p:nvPr/>
        </p:nvSpPr>
        <p:spPr>
          <a:xfrm>
            <a:off x="381242" y="4877798"/>
            <a:ext cx="11703514" cy="1308179"/>
          </a:xfrm>
          <a:prstGeom prst="rect">
            <a:avLst/>
          </a:prstGeom>
          <a:noFill/>
        </p:spPr>
        <p:txBody>
          <a:bodyPr wrap="square" rtlCol="0">
            <a:spAutoFit/>
          </a:bodyPr>
          <a:lstStyle/>
          <a:p>
            <a:pPr>
              <a:lnSpc>
                <a:spcPct val="150000"/>
              </a:lnSpc>
            </a:pPr>
            <a:r>
              <a:rPr lang="zh-CN" altLang="en-US" sz="2800" b="1" dirty="0">
                <a:solidFill>
                  <a:srgbClr val="0000FF"/>
                </a:solidFill>
                <a:latin typeface="Arial"/>
                <a:ea typeface="微软雅黑"/>
              </a:rPr>
              <a:t>当前领域的核心关键问题：</a:t>
            </a:r>
            <a:endParaRPr lang="en-US" altLang="zh-CN" sz="2800" b="1" dirty="0">
              <a:solidFill>
                <a:srgbClr val="0000FF"/>
              </a:solidFill>
              <a:latin typeface="Arial"/>
              <a:ea typeface="微软雅黑"/>
            </a:endParaRPr>
          </a:p>
          <a:p>
            <a:pPr algn="ctr">
              <a:lnSpc>
                <a:spcPct val="150000"/>
              </a:lnSpc>
            </a:pPr>
            <a:r>
              <a:rPr lang="zh-CN" altLang="en-US" sz="2800" b="1" dirty="0">
                <a:solidFill>
                  <a:srgbClr val="000000"/>
                </a:solidFill>
                <a:latin typeface="Arial"/>
                <a:ea typeface="微软雅黑"/>
              </a:rPr>
              <a:t>神经网络的</a:t>
            </a:r>
            <a:r>
              <a:rPr lang="zh-CN" altLang="en-US" sz="2800" b="1" dirty="0">
                <a:solidFill>
                  <a:srgbClr val="A62038"/>
                </a:solidFill>
                <a:latin typeface="Arial"/>
                <a:ea typeface="微软雅黑"/>
              </a:rPr>
              <a:t>隐式偏好</a:t>
            </a:r>
            <a:r>
              <a:rPr lang="zh-CN" altLang="en-US" sz="2800" b="1" dirty="0">
                <a:solidFill>
                  <a:srgbClr val="000000"/>
                </a:solidFill>
                <a:latin typeface="Arial"/>
                <a:ea typeface="微软雅黑"/>
              </a:rPr>
              <a:t>是什么？</a:t>
            </a:r>
            <a:r>
              <a:rPr lang="zh-CN" altLang="en-US" sz="2800" b="1" dirty="0">
                <a:solidFill>
                  <a:srgbClr val="A62038"/>
                </a:solidFill>
                <a:latin typeface="Arial"/>
                <a:ea typeface="微软雅黑"/>
              </a:rPr>
              <a:t>机制</a:t>
            </a:r>
            <a:r>
              <a:rPr lang="zh-CN" altLang="en-US" sz="2800" b="1" dirty="0">
                <a:solidFill>
                  <a:srgbClr val="000000"/>
                </a:solidFill>
                <a:latin typeface="Arial"/>
                <a:ea typeface="微软雅黑"/>
              </a:rPr>
              <a:t>是什么？</a:t>
            </a:r>
            <a:endParaRPr lang="en-US" altLang="zh-CN" sz="2800" b="1" dirty="0">
              <a:solidFill>
                <a:srgbClr val="000000"/>
              </a:solidFill>
              <a:latin typeface="Arial"/>
              <a:ea typeface="微软雅黑"/>
            </a:endParaRPr>
          </a:p>
        </p:txBody>
      </p:sp>
      <p:pic>
        <p:nvPicPr>
          <p:cNvPr id="30" name="图片 29">
            <a:extLst>
              <a:ext uri="{FF2B5EF4-FFF2-40B4-BE49-F238E27FC236}">
                <a16:creationId xmlns:a16="http://schemas.microsoft.com/office/drawing/2014/main" id="{BB45A07A-4A67-EF32-B89A-7EB30FC4321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888613" y="1542480"/>
            <a:ext cx="1591937" cy="981495"/>
          </a:xfrm>
          <a:prstGeom prst="rect">
            <a:avLst/>
          </a:prstGeom>
        </p:spPr>
      </p:pic>
      <p:sp>
        <p:nvSpPr>
          <p:cNvPr id="31" name="矩形: 圆角 30">
            <a:extLst>
              <a:ext uri="{FF2B5EF4-FFF2-40B4-BE49-F238E27FC236}">
                <a16:creationId xmlns:a16="http://schemas.microsoft.com/office/drawing/2014/main" id="{DAFD3816-016D-07DB-5D46-E853F40041A5}"/>
              </a:ext>
            </a:extLst>
          </p:cNvPr>
          <p:cNvSpPr/>
          <p:nvPr/>
        </p:nvSpPr>
        <p:spPr>
          <a:xfrm>
            <a:off x="2372671" y="3288951"/>
            <a:ext cx="2316012" cy="558391"/>
          </a:xfrm>
          <a:prstGeom prst="roundRect">
            <a:avLst/>
          </a:prstGeom>
          <a:noFill/>
          <a:ln w="1905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Arial"/>
              <a:ea typeface="微软雅黑"/>
              <a:cs typeface="+mn-cs"/>
            </a:endParaRPr>
          </a:p>
        </p:txBody>
      </p:sp>
      <p:cxnSp>
        <p:nvCxnSpPr>
          <p:cNvPr id="32" name="直接箭头连接符 31">
            <a:extLst>
              <a:ext uri="{FF2B5EF4-FFF2-40B4-BE49-F238E27FC236}">
                <a16:creationId xmlns:a16="http://schemas.microsoft.com/office/drawing/2014/main" id="{6E060D09-0707-B738-BD30-0B094922A51E}"/>
              </a:ext>
            </a:extLst>
          </p:cNvPr>
          <p:cNvCxnSpPr/>
          <p:nvPr/>
        </p:nvCxnSpPr>
        <p:spPr>
          <a:xfrm flipV="1">
            <a:off x="6099239" y="2729759"/>
            <a:ext cx="0" cy="559192"/>
          </a:xfrm>
          <a:prstGeom prst="straightConnector1">
            <a:avLst/>
          </a:prstGeom>
          <a:noFill/>
          <a:ln w="25400" cap="flat" cmpd="sng" algn="ctr">
            <a:solidFill>
              <a:srgbClr val="000000"/>
            </a:solidFill>
            <a:prstDash val="solid"/>
            <a:miter lim="800000"/>
            <a:tailEnd type="triangle"/>
          </a:ln>
          <a:effectLst/>
        </p:spPr>
      </p:cxnSp>
      <p:sp>
        <p:nvSpPr>
          <p:cNvPr id="33" name="文本框 32">
            <a:extLst>
              <a:ext uri="{FF2B5EF4-FFF2-40B4-BE49-F238E27FC236}">
                <a16:creationId xmlns:a16="http://schemas.microsoft.com/office/drawing/2014/main" id="{F3D9483F-4032-8749-529D-6CFCBFFD8FCB}"/>
              </a:ext>
            </a:extLst>
          </p:cNvPr>
          <p:cNvSpPr txBox="1"/>
          <p:nvPr/>
        </p:nvSpPr>
        <p:spPr>
          <a:xfrm>
            <a:off x="3685956" y="1044507"/>
            <a:ext cx="3028957" cy="461665"/>
          </a:xfrm>
          <a:prstGeom prst="rect">
            <a:avLst/>
          </a:prstGeom>
          <a:noFill/>
        </p:spPr>
        <p:txBody>
          <a:bodyPr wrap="square" rtlCol="0">
            <a:spAutoFit/>
          </a:bodyPr>
          <a:lstStyle/>
          <a:p>
            <a:r>
              <a:rPr lang="zh-CN" altLang="en-US" sz="2200" b="1" dirty="0">
                <a:solidFill>
                  <a:srgbClr val="000000"/>
                </a:solidFill>
                <a:latin typeface="Arial"/>
                <a:ea typeface="微软雅黑"/>
              </a:rPr>
              <a:t>训练</a:t>
            </a:r>
            <a:r>
              <a:rPr lang="zh-CN" altLang="en-US" sz="2400" b="1" dirty="0">
                <a:solidFill>
                  <a:srgbClr val="000000"/>
                </a:solidFill>
                <a:latin typeface="Arial"/>
                <a:ea typeface="微软雅黑"/>
              </a:rPr>
              <a:t>误差</a:t>
            </a:r>
            <a:r>
              <a:rPr lang="en-US" altLang="zh-CN" sz="2200" b="1" dirty="0">
                <a:solidFill>
                  <a:srgbClr val="000000"/>
                </a:solidFill>
                <a:latin typeface="Arial"/>
                <a:ea typeface="微软雅黑"/>
              </a:rPr>
              <a:t>=0</a:t>
            </a:r>
            <a:r>
              <a:rPr lang="zh-CN" altLang="en-US" sz="2200" b="1" dirty="0">
                <a:solidFill>
                  <a:srgbClr val="000000"/>
                </a:solidFill>
                <a:latin typeface="Arial"/>
                <a:ea typeface="微软雅黑"/>
              </a:rPr>
              <a:t>的集合：</a:t>
            </a:r>
            <a:endParaRPr lang="en-US" altLang="zh-CN" sz="2200" dirty="0">
              <a:solidFill>
                <a:srgbClr val="000000"/>
              </a:solidFill>
              <a:latin typeface="Arial"/>
              <a:ea typeface="微软雅黑"/>
            </a:endParaRPr>
          </a:p>
        </p:txBody>
      </p:sp>
      <p:sp>
        <p:nvSpPr>
          <p:cNvPr id="34" name="文本框 33">
            <a:extLst>
              <a:ext uri="{FF2B5EF4-FFF2-40B4-BE49-F238E27FC236}">
                <a16:creationId xmlns:a16="http://schemas.microsoft.com/office/drawing/2014/main" id="{3F61EB26-6AA0-8463-0B35-F27692659752}"/>
              </a:ext>
            </a:extLst>
          </p:cNvPr>
          <p:cNvSpPr txBox="1"/>
          <p:nvPr/>
        </p:nvSpPr>
        <p:spPr>
          <a:xfrm>
            <a:off x="7558931" y="1802394"/>
            <a:ext cx="945853" cy="430887"/>
          </a:xfrm>
          <a:prstGeom prst="rect">
            <a:avLst/>
          </a:prstGeom>
          <a:noFill/>
        </p:spPr>
        <p:txBody>
          <a:bodyPr wrap="square" rtlCol="0">
            <a:spAutoFit/>
          </a:bodyPr>
          <a:lstStyle/>
          <a:p>
            <a:r>
              <a:rPr lang="en-US" altLang="zh-CN" sz="2200" b="1">
                <a:solidFill>
                  <a:srgbClr val="000000"/>
                </a:solidFill>
                <a:latin typeface="Arial"/>
                <a:ea typeface="微软雅黑"/>
              </a:rPr>
              <a:t>……</a:t>
            </a:r>
            <a:endParaRPr lang="en-US" altLang="zh-CN" sz="2200" dirty="0">
              <a:solidFill>
                <a:srgbClr val="000000"/>
              </a:solidFill>
              <a:latin typeface="Arial"/>
              <a:ea typeface="微软雅黑"/>
            </a:endParaRPr>
          </a:p>
        </p:txBody>
      </p:sp>
    </p:spTree>
    <p:extLst>
      <p:ext uri="{BB962C8B-B14F-4D97-AF65-F5344CB8AC3E}">
        <p14:creationId xmlns:p14="http://schemas.microsoft.com/office/powerpoint/2010/main" val="4049101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1" grpId="0"/>
      <p:bldP spid="24" grpId="0"/>
      <p:bldP spid="26" grpId="0"/>
      <p:bldP spid="28" grpId="0"/>
      <p:bldP spid="29" grpId="0"/>
      <p:bldP spid="33" grpId="0"/>
      <p:bldP spid="3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44BA8-EC97-E8C0-8D4D-C2AA3DFBC827}"/>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3DF15E34-91D2-E761-3338-A47714F9738A}"/>
              </a:ext>
            </a:extLst>
          </p:cNvPr>
          <p:cNvSpPr>
            <a:spLocks noGrp="1"/>
          </p:cNvSpPr>
          <p:nvPr>
            <p:ph type="title"/>
          </p:nvPr>
        </p:nvSpPr>
        <p:spPr/>
        <p:txBody>
          <a:bodyPr/>
          <a:lstStyle/>
          <a:p>
            <a:r>
              <a:rPr lang="zh-CN" altLang="en-US" dirty="0"/>
              <a:t>两层全连接神经网络</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ABDA0E60-C944-AC19-2669-25B9A0E05712}"/>
                  </a:ext>
                </a:extLst>
              </p:cNvPr>
              <p:cNvSpPr txBox="1"/>
              <p:nvPr/>
            </p:nvSpPr>
            <p:spPr>
              <a:xfrm>
                <a:off x="2658498" y="1775508"/>
                <a:ext cx="8153400" cy="44210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dirty="0">
                    <a:solidFill>
                      <a:srgbClr val="000000"/>
                    </a:solidFill>
                    <a:latin typeface="微软雅黑" panose="020B0503020204020204" pitchFamily="34" charset="-122"/>
                    <a:ea typeface="微软雅黑" panose="020B0503020204020204" pitchFamily="34" charset="-122"/>
                  </a:rPr>
                  <a:t>其中</a:t>
                </a:r>
                <a14:m>
                  <m:oMath xmlns:m="http://schemas.openxmlformats.org/officeDocument/2006/math">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d>
                      <m:d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𝑘</m:t>
                        </m:r>
                      </m:e>
                    </m:d>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begChr m:val="|"/>
                        <m:endChr m:val="|"/>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acc>
                          <m:accPr>
                            <m:chr m:val="̂"/>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acc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h</m:t>
                            </m:r>
                          </m:e>
                        </m:acc>
                        <m:d>
                          <m:d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𝑘</m:t>
                            </m:r>
                          </m:e>
                        </m:d>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acc>
                          <m:accPr>
                            <m:chr m:val="̂"/>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acc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𝑓</m:t>
                            </m:r>
                          </m:e>
                        </m:acc>
                        <m:d>
                          <m:d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𝑘</m:t>
                            </m:r>
                          </m:e>
                        </m:d>
                      </m:e>
                    </m:d>
                  </m:oMath>
                </a14:m>
                <a:endPar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endParaRPr>
              </a:p>
            </p:txBody>
          </p:sp>
        </mc:Choice>
        <mc:Fallback xmlns="">
          <p:sp>
            <p:nvSpPr>
              <p:cNvPr id="2" name="文本框 1">
                <a:extLst>
                  <a:ext uri="{FF2B5EF4-FFF2-40B4-BE49-F238E27FC236}">
                    <a16:creationId xmlns:a16="http://schemas.microsoft.com/office/drawing/2014/main" id="{ABDA0E60-C944-AC19-2669-25B9A0E05712}"/>
                  </a:ext>
                </a:extLst>
              </p:cNvPr>
              <p:cNvSpPr txBox="1">
                <a:spLocks noRot="1" noChangeAspect="1" noMove="1" noResize="1" noEditPoints="1" noAdjustHandles="1" noChangeArrowheads="1" noChangeShapeType="1" noTextEdit="1"/>
              </p:cNvSpPr>
              <p:nvPr/>
            </p:nvSpPr>
            <p:spPr>
              <a:xfrm>
                <a:off x="2658498" y="1775508"/>
                <a:ext cx="8153400" cy="442109"/>
              </a:xfrm>
              <a:prstGeom prst="rect">
                <a:avLst/>
              </a:prstGeom>
              <a:blipFill>
                <a:blip r:embed="rId2"/>
                <a:stretch>
                  <a:fillRect l="-747" t="-5479" b="-191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904CAC70-6074-85A5-DD4C-0D03FBCE1D1A}"/>
                  </a:ext>
                </a:extLst>
              </p:cNvPr>
              <p:cNvSpPr/>
              <p:nvPr/>
            </p:nvSpPr>
            <p:spPr>
              <a:xfrm>
                <a:off x="2600960" y="1006732"/>
                <a:ext cx="4323876" cy="1091646"/>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f>
                            <m:f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fPr>
                            <m:num>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𝐿</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𝑘</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num>
                            <m:den>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𝜃</m:t>
                              </m:r>
                            </m:den>
                          </m:f>
                        </m:e>
                      </m:d>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𝐴</m:t>
                      </m:r>
                      <m:d>
                        <m:d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𝑘</m:t>
                          </m:r>
                        </m:e>
                      </m:d>
                      <m:func>
                        <m:funcPr>
                          <m:ctrlPr>
                            <a:rPr kumimoji="0" lang="en-US" altLang="zh-CN" sz="20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funcPr>
                        <m:fName>
                          <m:r>
                            <m:rPr>
                              <m:sty m:val="p"/>
                            </m:rPr>
                            <a:rPr kumimoji="0" lang="en-US" altLang="zh-CN" sz="2000" b="0" i="0" u="none" strike="noStrike" kern="1200" cap="none" spc="0" normalizeH="0" baseline="0" noProof="0">
                              <a:ln>
                                <a:noFill/>
                              </a:ln>
                              <a:solidFill>
                                <a:schemeClr val="tx1"/>
                              </a:solidFill>
                              <a:effectLst/>
                              <a:uLnTx/>
                              <a:uFillTx/>
                              <a:latin typeface="Cambria Math" panose="02040503050406030204" pitchFamily="18" charset="0"/>
                              <a:cs typeface="+mn-cs"/>
                            </a:rPr>
                            <m:t>exp</m:t>
                          </m:r>
                        </m:fName>
                        <m:e>
                          <m:d>
                            <m:dPr>
                              <m:ctrlP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cs typeface="+mn-cs"/>
                                </a:rPr>
                              </m:ctrlPr>
                            </m:dPr>
                            <m:e>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cs typeface="+mn-cs"/>
                                </a:rPr>
                                <m:t>−</m:t>
                              </m:r>
                              <m:d>
                                <m:dPr>
                                  <m:begChr m:val="|"/>
                                  <m:endChr m:val="|"/>
                                  <m:ctrlP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cs typeface="+mn-cs"/>
                                    </a:rPr>
                                  </m:ctrlPr>
                                </m:dPr>
                                <m:e>
                                  <m:f>
                                    <m:fPr>
                                      <m:ctrlP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cs typeface="+mn-cs"/>
                                        </a:rPr>
                                      </m:ctrlPr>
                                    </m:fPr>
                                    <m:num>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cs typeface="+mn-cs"/>
                                        </a:rPr>
                                        <m:t>𝜋</m:t>
                                      </m:r>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cs typeface="+mn-cs"/>
                                        </a:rPr>
                                        <m:t>𝑘</m:t>
                                      </m:r>
                                    </m:num>
                                    <m:den>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cs typeface="+mn-cs"/>
                                        </a:rPr>
                                        <m:t>2</m:t>
                                      </m:r>
                                      <m:sSub>
                                        <m:sSubPr>
                                          <m:ctrlP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cs typeface="+mn-cs"/>
                                            </a:rPr>
                                            <m:t>𝑤</m:t>
                                          </m:r>
                                        </m:e>
                                        <m:sub>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cs typeface="+mn-cs"/>
                                            </a:rPr>
                                            <m:t>𝑖</m:t>
                                          </m:r>
                                        </m:sub>
                                      </m:sSub>
                                    </m:den>
                                  </m:f>
                                </m:e>
                              </m:d>
                            </m:e>
                          </m:d>
                        </m:e>
                      </m:func>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𝐺</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𝜃</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𝑘</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oMath>
                  </m:oMathPara>
                </a14:m>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endParaRPr>
              </a:p>
            </p:txBody>
          </p:sp>
        </mc:Choice>
        <mc:Fallback xmlns="">
          <p:sp>
            <p:nvSpPr>
              <p:cNvPr id="5" name="矩形 4">
                <a:extLst>
                  <a:ext uri="{FF2B5EF4-FFF2-40B4-BE49-F238E27FC236}">
                    <a16:creationId xmlns:a16="http://schemas.microsoft.com/office/drawing/2014/main" id="{904CAC70-6074-85A5-DD4C-0D03FBCE1D1A}"/>
                  </a:ext>
                </a:extLst>
              </p:cNvPr>
              <p:cNvSpPr>
                <a:spLocks noRot="1" noChangeAspect="1" noMove="1" noResize="1" noEditPoints="1" noAdjustHandles="1" noChangeArrowheads="1" noChangeShapeType="1" noTextEdit="1"/>
              </p:cNvSpPr>
              <p:nvPr/>
            </p:nvSpPr>
            <p:spPr>
              <a:xfrm>
                <a:off x="2600960" y="1006732"/>
                <a:ext cx="4323876" cy="1091646"/>
              </a:xfrm>
              <a:prstGeom prst="rect">
                <a:avLst/>
              </a:prstGeom>
              <a:blipFill>
                <a:blip r:embed="rId3"/>
                <a:stretch>
                  <a:fillRect/>
                </a:stretch>
              </a:blipFill>
            </p:spPr>
            <p:txBody>
              <a:bodyPr/>
              <a:lstStyle/>
              <a:p>
                <a:r>
                  <a:rPr lang="zh-CN" altLang="en-US">
                    <a:noFill/>
                  </a:rPr>
                  <a:t> </a:t>
                </a:r>
              </a:p>
            </p:txBody>
          </p:sp>
        </mc:Fallback>
      </mc:AlternateContent>
      <p:grpSp>
        <p:nvGrpSpPr>
          <p:cNvPr id="8" name="Group 26">
            <a:extLst>
              <a:ext uri="{FF2B5EF4-FFF2-40B4-BE49-F238E27FC236}">
                <a16:creationId xmlns:a16="http://schemas.microsoft.com/office/drawing/2014/main" id="{C47B82C9-1A3E-B2AF-AE35-AD764B9D8950}"/>
              </a:ext>
            </a:extLst>
          </p:cNvPr>
          <p:cNvGrpSpPr/>
          <p:nvPr/>
        </p:nvGrpSpPr>
        <p:grpSpPr>
          <a:xfrm>
            <a:off x="7585083" y="1006731"/>
            <a:ext cx="860739" cy="1455923"/>
            <a:chOff x="5711780" y="1455948"/>
            <a:chExt cx="525888" cy="950047"/>
          </a:xfrm>
        </p:grpSpPr>
        <p:cxnSp>
          <p:nvCxnSpPr>
            <p:cNvPr id="9" name="直接箭头连接符 15">
              <a:extLst>
                <a:ext uri="{FF2B5EF4-FFF2-40B4-BE49-F238E27FC236}">
                  <a16:creationId xmlns:a16="http://schemas.microsoft.com/office/drawing/2014/main" id="{DA6528DB-8D0A-935C-1552-9757770724A8}"/>
                </a:ext>
              </a:extLst>
            </p:cNvPr>
            <p:cNvCxnSpPr>
              <a:cxnSpLocks/>
            </p:cNvCxnSpPr>
            <p:nvPr/>
          </p:nvCxnSpPr>
          <p:spPr>
            <a:xfrm flipH="1">
              <a:off x="5711780" y="1455948"/>
              <a:ext cx="457200" cy="735465"/>
            </a:xfrm>
            <a:prstGeom prst="straightConnector1">
              <a:avLst/>
            </a:prstGeom>
            <a:noFill/>
            <a:ln w="28575" cap="flat" cmpd="sng" algn="ctr">
              <a:solidFill>
                <a:srgbClr val="00CC99">
                  <a:shade val="95000"/>
                  <a:satMod val="105000"/>
                </a:srgbClr>
              </a:solidFill>
              <a:prstDash val="solid"/>
              <a:tailEnd type="triangle"/>
            </a:ln>
            <a:effectLst/>
          </p:spPr>
        </p:cxnSp>
        <p:cxnSp>
          <p:nvCxnSpPr>
            <p:cNvPr id="10" name="直接箭头连接符 17">
              <a:extLst>
                <a:ext uri="{FF2B5EF4-FFF2-40B4-BE49-F238E27FC236}">
                  <a16:creationId xmlns:a16="http://schemas.microsoft.com/office/drawing/2014/main" id="{4438A857-B9C6-767A-BB3B-9DE7486069FB}"/>
                </a:ext>
              </a:extLst>
            </p:cNvPr>
            <p:cNvCxnSpPr>
              <a:cxnSpLocks/>
            </p:cNvCxnSpPr>
            <p:nvPr/>
          </p:nvCxnSpPr>
          <p:spPr>
            <a:xfrm>
              <a:off x="6168980" y="1455948"/>
              <a:ext cx="68688" cy="267467"/>
            </a:xfrm>
            <a:prstGeom prst="straightConnector1">
              <a:avLst/>
            </a:prstGeom>
            <a:noFill/>
            <a:ln w="28575" cap="flat" cmpd="sng" algn="ctr">
              <a:solidFill>
                <a:srgbClr val="00CC99">
                  <a:shade val="95000"/>
                  <a:satMod val="105000"/>
                </a:srgbClr>
              </a:solidFill>
              <a:prstDash val="solid"/>
              <a:tailEnd type="triangle"/>
            </a:ln>
            <a:effectLst/>
          </p:spPr>
        </p:cxnSp>
        <p:cxnSp>
          <p:nvCxnSpPr>
            <p:cNvPr id="11" name="直接箭头连接符 19">
              <a:extLst>
                <a:ext uri="{FF2B5EF4-FFF2-40B4-BE49-F238E27FC236}">
                  <a16:creationId xmlns:a16="http://schemas.microsoft.com/office/drawing/2014/main" id="{DE220181-58FF-D4A3-9F98-C604CF1B3D87}"/>
                </a:ext>
              </a:extLst>
            </p:cNvPr>
            <p:cNvCxnSpPr>
              <a:cxnSpLocks/>
            </p:cNvCxnSpPr>
            <p:nvPr/>
          </p:nvCxnSpPr>
          <p:spPr>
            <a:xfrm flipH="1">
              <a:off x="5804079" y="1455948"/>
              <a:ext cx="364901" cy="950047"/>
            </a:xfrm>
            <a:prstGeom prst="straightConnector1">
              <a:avLst/>
            </a:prstGeom>
            <a:noFill/>
            <a:ln w="28575" cap="flat" cmpd="sng" algn="ctr">
              <a:solidFill>
                <a:srgbClr val="000000">
                  <a:shade val="95000"/>
                  <a:satMod val="105000"/>
                </a:srgbClr>
              </a:solidFill>
              <a:prstDash val="solid"/>
              <a:tailEnd type="triangle"/>
            </a:ln>
            <a:effectLst/>
          </p:spPr>
        </p:cxnSp>
      </p:grpSp>
      <p:sp>
        <p:nvSpPr>
          <p:cNvPr id="12" name="TextBox 27">
            <a:extLst>
              <a:ext uri="{FF2B5EF4-FFF2-40B4-BE49-F238E27FC236}">
                <a16:creationId xmlns:a16="http://schemas.microsoft.com/office/drawing/2014/main" id="{DE9DEC04-6963-D856-9F0C-837188ECA77C}"/>
              </a:ext>
            </a:extLst>
          </p:cNvPr>
          <p:cNvSpPr txBox="1"/>
          <p:nvPr/>
        </p:nvSpPr>
        <p:spPr>
          <a:xfrm>
            <a:off x="7265921" y="1058757"/>
            <a:ext cx="748315"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dirty="0">
                <a:solidFill>
                  <a:srgbClr val="00CC99">
                    <a:lumMod val="75000"/>
                  </a:srgbClr>
                </a:solidFill>
                <a:latin typeface="微软雅黑" panose="020B0503020204020204" pitchFamily="34" charset="-122"/>
                <a:ea typeface="微软雅黑" panose="020B0503020204020204" pitchFamily="34" charset="-122"/>
              </a:rPr>
              <a:t>低频</a:t>
            </a:r>
            <a:endParaRPr kumimoji="0" lang="en-US" sz="2000" b="0" i="0" u="none" strike="noStrike" kern="1200" cap="none" spc="0" normalizeH="0" baseline="0" noProof="0" dirty="0">
              <a:ln>
                <a:noFill/>
              </a:ln>
              <a:solidFill>
                <a:srgbClr val="00CC99">
                  <a:lumMod val="75000"/>
                </a:srgbClr>
              </a:solidFill>
              <a:effectLst/>
              <a:uLnTx/>
              <a:uFillTx/>
              <a:latin typeface="微软雅黑" panose="020B0503020204020204" pitchFamily="34" charset="-122"/>
              <a:ea typeface="微软雅黑" panose="020B0503020204020204" pitchFamily="34" charset="-122"/>
            </a:endParaRPr>
          </a:p>
        </p:txBody>
      </p:sp>
      <p:sp>
        <p:nvSpPr>
          <p:cNvPr id="13" name="TextBox 28">
            <a:extLst>
              <a:ext uri="{FF2B5EF4-FFF2-40B4-BE49-F238E27FC236}">
                <a16:creationId xmlns:a16="http://schemas.microsoft.com/office/drawing/2014/main" id="{25BAB8C7-EE1B-B9AE-267A-18F5E806521B}"/>
              </a:ext>
            </a:extLst>
          </p:cNvPr>
          <p:cNvSpPr txBox="1"/>
          <p:nvPr/>
        </p:nvSpPr>
        <p:spPr>
          <a:xfrm>
            <a:off x="8466360" y="870872"/>
            <a:ext cx="748315"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CC99">
                    <a:lumMod val="75000"/>
                  </a:srgbClr>
                </a:solidFill>
                <a:effectLst/>
                <a:uLnTx/>
                <a:uFillTx/>
                <a:latin typeface="微软雅黑" panose="020B0503020204020204" pitchFamily="34" charset="-122"/>
                <a:ea typeface="微软雅黑" panose="020B0503020204020204" pitchFamily="34" charset="-122"/>
              </a:rPr>
              <a:t>高频</a:t>
            </a:r>
            <a:endParaRPr kumimoji="0" lang="en-US" sz="2000" b="0" i="0" u="none" strike="noStrike" kern="1200" cap="none" spc="0" normalizeH="0" baseline="0" noProof="0" dirty="0">
              <a:ln>
                <a:noFill/>
              </a:ln>
              <a:solidFill>
                <a:srgbClr val="00CC99">
                  <a:lumMod val="75000"/>
                </a:srgbClr>
              </a:solidFill>
              <a:effectLst/>
              <a:uLnTx/>
              <a:uFillTx/>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E3335B9A-114E-2999-1569-3D81089AF1CA}"/>
                  </a:ext>
                </a:extLst>
              </p:cNvPr>
              <p:cNvSpPr txBox="1"/>
              <p:nvPr/>
            </p:nvSpPr>
            <p:spPr>
              <a:xfrm>
                <a:off x="381242" y="2217617"/>
                <a:ext cx="11270931" cy="1773306"/>
              </a:xfrm>
              <a:prstGeom prst="rect">
                <a:avLst/>
              </a:prstGeom>
              <a:noFill/>
            </p:spPr>
            <p:txBody>
              <a:bodyPr wrap="square" rtlCol="0">
                <a:spAutoFit/>
              </a:bodyPr>
              <a:lstStyle/>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p"/>
                  <a:tabLst/>
                  <a:defRPr/>
                </a:pPr>
                <a14:m>
                  <m:oMath xmlns:m="http://schemas.openxmlformats.org/officeDocument/2006/math">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𝐴</m:t>
                    </m:r>
                    <m:d>
                      <m:d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d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𝑘</m:t>
                        </m:r>
                      </m:e>
                    </m:d>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&gt;0:</m:t>
                    </m:r>
                  </m:oMath>
                </a14:m>
                <a:endParaRPr kumimoji="0" 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若</a:t>
                </a:r>
                <a:r>
                  <a:rPr kumimoji="0" 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14:m>
                  <m:oMath xmlns:m="http://schemas.openxmlformats.org/officeDocument/2006/math">
                    <m:sSub>
                      <m:sSubPr>
                        <m:ctrlPr>
                          <a:rPr kumimoji="0" lang="en-US"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2400" b="0" i="1" u="none" strike="noStrike" kern="1200" cap="none" spc="0" normalizeH="0" baseline="0" noProof="0">
                            <a:ln>
                              <a:noFill/>
                            </a:ln>
                            <a:solidFill>
                              <a:srgbClr val="000000"/>
                            </a:solidFill>
                            <a:effectLst/>
                            <a:uLnTx/>
                            <a:uFillTx/>
                            <a:latin typeface="Cambria Math" panose="02040503050406030204" pitchFamily="18" charset="0"/>
                          </a:rPr>
                          <m:t>𝑤</m:t>
                        </m:r>
                      </m:e>
                      <m:sub>
                        <m:r>
                          <a:rPr kumimoji="0" lang="en-US" sz="2400" b="0" i="1" u="none" strike="noStrike" kern="1200" cap="none" spc="0" normalizeH="0" baseline="0" noProof="0">
                            <a:ln>
                              <a:noFill/>
                            </a:ln>
                            <a:solidFill>
                              <a:srgbClr val="000000"/>
                            </a:solidFill>
                            <a:effectLst/>
                            <a:uLnTx/>
                            <a:uFillTx/>
                            <a:latin typeface="Cambria Math" panose="02040503050406030204" pitchFamily="18" charset="0"/>
                          </a:rPr>
                          <m:t>𝑖</m:t>
                        </m:r>
                      </m:sub>
                    </m:sSub>
                  </m:oMath>
                </a14:m>
                <a:r>
                  <a:rPr kumimoji="0" 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较小</a:t>
                </a:r>
                <a:r>
                  <a:rPr kumimoji="0" 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14:m>
                  <m:oMath xmlns:m="http://schemas.openxmlformats.org/officeDocument/2006/math">
                    <m:func>
                      <m:funcPr>
                        <m:ctrlPr>
                          <a:rPr kumimoji="0" lang="en-US" sz="2400" b="0" i="1" u="none" strike="noStrike" kern="1200" cap="none" spc="0" normalizeH="0" baseline="0" noProof="0" dirty="0">
                            <a:ln>
                              <a:noFill/>
                            </a:ln>
                            <a:solidFill>
                              <a:srgbClr val="000000"/>
                            </a:solidFill>
                            <a:effectLst/>
                            <a:uLnTx/>
                            <a:uFillTx/>
                            <a:latin typeface="Cambria Math" panose="02040503050406030204" pitchFamily="18" charset="0"/>
                          </a:rPr>
                        </m:ctrlPr>
                      </m:funcPr>
                      <m:fName>
                        <m:r>
                          <m:rPr>
                            <m:sty m:val="p"/>
                          </m:rPr>
                          <a:rPr kumimoji="0" lang="en-US" sz="2400" b="0" i="0" u="none" strike="noStrike" kern="1200" cap="none" spc="0" normalizeH="0" baseline="0" noProof="0" dirty="0">
                            <a:ln>
                              <a:noFill/>
                            </a:ln>
                            <a:solidFill>
                              <a:srgbClr val="000000"/>
                            </a:solidFill>
                            <a:effectLst/>
                            <a:uLnTx/>
                            <a:uFillTx/>
                            <a:latin typeface="Cambria Math" panose="02040503050406030204" pitchFamily="18" charset="0"/>
                          </a:rPr>
                          <m:t>exp</m:t>
                        </m:r>
                      </m:fName>
                      <m:e>
                        <m:r>
                          <a:rPr kumimoji="0" lang="en-US" sz="2400" b="0" i="1" u="none" strike="noStrike" kern="1200" cap="none" spc="0" normalizeH="0" baseline="0" noProof="0" dirty="0">
                            <a:ln>
                              <a:noFill/>
                            </a:ln>
                            <a:solidFill>
                              <a:srgbClr val="000000"/>
                            </a:solidFill>
                            <a:effectLst/>
                            <a:uLnTx/>
                            <a:uFillTx/>
                            <a:latin typeface="Cambria Math" panose="02040503050406030204" pitchFamily="18" charset="0"/>
                          </a:rPr>
                          <m:t>(−</m:t>
                        </m:r>
                        <m:d>
                          <m:dPr>
                            <m:begChr m:val="|"/>
                            <m:endChr m:val="|"/>
                            <m:ctrlPr>
                              <a:rPr kumimoji="0" lang="en-US" sz="2400" b="0" i="1" u="none" strike="noStrike" kern="1200" cap="none" spc="0" normalizeH="0" baseline="0" noProof="0" dirty="0">
                                <a:ln>
                                  <a:noFill/>
                                </a:ln>
                                <a:solidFill>
                                  <a:srgbClr val="000000"/>
                                </a:solidFill>
                                <a:effectLst/>
                                <a:uLnTx/>
                                <a:uFillTx/>
                                <a:latin typeface="Cambria Math" panose="02040503050406030204" pitchFamily="18" charset="0"/>
                              </a:rPr>
                            </m:ctrlPr>
                          </m:dPr>
                          <m:e>
                            <m:r>
                              <a:rPr kumimoji="0" lang="en-US" sz="2400" b="0" i="1" u="none" strike="noStrike" kern="1200" cap="none" spc="0" normalizeH="0" baseline="0" noProof="0" dirty="0">
                                <a:ln>
                                  <a:noFill/>
                                </a:ln>
                                <a:solidFill>
                                  <a:srgbClr val="000000"/>
                                </a:solidFill>
                                <a:effectLst/>
                                <a:uLnTx/>
                                <a:uFillTx/>
                                <a:latin typeface="Cambria Math" panose="02040503050406030204" pitchFamily="18" charset="0"/>
                              </a:rPr>
                              <m:t>𝜋</m:t>
                            </m:r>
                            <m:r>
                              <a:rPr kumimoji="0" lang="en-US" sz="2400" b="0" i="1" u="none" strike="noStrike" kern="1200" cap="none" spc="0" normalizeH="0" baseline="0" noProof="0" dirty="0">
                                <a:ln>
                                  <a:noFill/>
                                </a:ln>
                                <a:solidFill>
                                  <a:srgbClr val="000000"/>
                                </a:solidFill>
                                <a:effectLst/>
                                <a:uLnTx/>
                                <a:uFillTx/>
                                <a:latin typeface="Cambria Math" panose="02040503050406030204" pitchFamily="18" charset="0"/>
                              </a:rPr>
                              <m:t>𝑘</m:t>
                            </m:r>
                            <m:r>
                              <a:rPr kumimoji="0" lang="en-US" sz="2400" b="0" i="1" u="none" strike="noStrike" kern="1200" cap="none" spc="0" normalizeH="0" baseline="0" noProof="0" dirty="0">
                                <a:ln>
                                  <a:noFill/>
                                </a:ln>
                                <a:solidFill>
                                  <a:srgbClr val="000000"/>
                                </a:solidFill>
                                <a:effectLst/>
                                <a:uLnTx/>
                                <a:uFillTx/>
                                <a:latin typeface="Cambria Math" panose="02040503050406030204" pitchFamily="18" charset="0"/>
                              </a:rPr>
                              <m:t>/</m:t>
                            </m:r>
                            <m:sSub>
                              <m:sSubPr>
                                <m:ctrlPr>
                                  <a:rPr kumimoji="0" lang="en-US" sz="2400" b="0" i="1" u="none" strike="noStrike" kern="1200" cap="none" spc="0" normalizeH="0" baseline="0" noProof="0" dirty="0">
                                    <a:ln>
                                      <a:noFill/>
                                    </a:ln>
                                    <a:solidFill>
                                      <a:srgbClr val="000000"/>
                                    </a:solidFill>
                                    <a:effectLst/>
                                    <a:uLnTx/>
                                    <a:uFillTx/>
                                    <a:latin typeface="Cambria Math" panose="02040503050406030204" pitchFamily="18" charset="0"/>
                                  </a:rPr>
                                </m:ctrlPr>
                              </m:sSubPr>
                              <m:e>
                                <m:r>
                                  <a:rPr kumimoji="0" lang="en-US" sz="2400" b="0" i="1" u="none" strike="noStrike" kern="1200" cap="none" spc="0" normalizeH="0" baseline="0" noProof="0" dirty="0">
                                    <a:ln>
                                      <a:noFill/>
                                    </a:ln>
                                    <a:solidFill>
                                      <a:srgbClr val="000000"/>
                                    </a:solidFill>
                                    <a:effectLst/>
                                    <a:uLnTx/>
                                    <a:uFillTx/>
                                    <a:latin typeface="Cambria Math" panose="02040503050406030204" pitchFamily="18" charset="0"/>
                                  </a:rPr>
                                  <m:t>2</m:t>
                                </m:r>
                                <m:r>
                                  <a:rPr kumimoji="0" lang="en-US" sz="2400" b="0" i="1" u="none" strike="noStrike" kern="1200" cap="none" spc="0" normalizeH="0" baseline="0" noProof="0" dirty="0">
                                    <a:ln>
                                      <a:noFill/>
                                    </a:ln>
                                    <a:solidFill>
                                      <a:srgbClr val="000000"/>
                                    </a:solidFill>
                                    <a:effectLst/>
                                    <a:uLnTx/>
                                    <a:uFillTx/>
                                    <a:latin typeface="Cambria Math" panose="02040503050406030204" pitchFamily="18" charset="0"/>
                                  </a:rPr>
                                  <m:t>𝑤</m:t>
                                </m:r>
                              </m:e>
                              <m:sub>
                                <m:r>
                                  <a:rPr kumimoji="0" lang="en-US" sz="2400" b="0" i="1" u="none" strike="noStrike" kern="1200" cap="none" spc="0" normalizeH="0" baseline="0" noProof="0" dirty="0">
                                    <a:ln>
                                      <a:noFill/>
                                    </a:ln>
                                    <a:solidFill>
                                      <a:srgbClr val="000000"/>
                                    </a:solidFill>
                                    <a:effectLst/>
                                    <a:uLnTx/>
                                    <a:uFillTx/>
                                    <a:latin typeface="Cambria Math" panose="02040503050406030204" pitchFamily="18" charset="0"/>
                                  </a:rPr>
                                  <m:t>𝑗</m:t>
                                </m:r>
                              </m:sub>
                            </m:sSub>
                          </m:e>
                        </m:d>
                        <m:r>
                          <a:rPr kumimoji="0" lang="en-US" sz="2400" b="0" i="1" u="none" strike="noStrike" kern="1200" cap="none" spc="0" normalizeH="0" baseline="0" noProof="0" dirty="0">
                            <a:ln>
                              <a:noFill/>
                            </a:ln>
                            <a:solidFill>
                              <a:srgbClr val="000000"/>
                            </a:solidFill>
                            <a:effectLst/>
                            <a:uLnTx/>
                            <a:uFillTx/>
                            <a:latin typeface="Cambria Math" panose="02040503050406030204" pitchFamily="18" charset="0"/>
                          </a:rPr>
                          <m:t>)</m:t>
                        </m:r>
                      </m:e>
                    </m:func>
                  </m:oMath>
                </a14:m>
                <a:r>
                  <a:rPr kumimoji="0" 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主导</a:t>
                </a:r>
                <a:r>
                  <a:rPr kumimoji="0" 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低频主导</a:t>
                </a:r>
                <a:r>
                  <a:rPr lang="zh-CN" altLang="en-US" sz="2400" dirty="0">
                    <a:solidFill>
                      <a:srgbClr val="000000"/>
                    </a:solidFill>
                    <a:latin typeface="微软雅黑" panose="020B0503020204020204" pitchFamily="34" charset="-122"/>
                    <a:ea typeface="微软雅黑" panose="020B0503020204020204" pitchFamily="34" charset="-122"/>
                  </a:rPr>
                  <a:t>。</a:t>
                </a:r>
                <a:r>
                  <a:rPr kumimoji="0" 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p>
              <a:p>
                <a:pPr lvl="0" eaLnBrk="0" fontAlgn="base" hangingPunct="0">
                  <a:lnSpc>
                    <a:spcPct val="150000"/>
                  </a:lnSpc>
                  <a:spcBef>
                    <a:spcPct val="0"/>
                  </a:spcBef>
                  <a:spcAft>
                    <a:spcPct val="0"/>
                  </a:spcAf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对于</a:t>
                </a:r>
                <a:r>
                  <a:rPr kumimoji="0" 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14:m>
                  <m:oMath xmlns:m="http://schemas.openxmlformats.org/officeDocument/2006/math">
                    <m:sSub>
                      <m:sSubPr>
                        <m:ctrlPr>
                          <a:rPr kumimoji="0" lang="en-US"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2400" b="0" i="1" u="none" strike="noStrike" kern="1200" cap="none" spc="0" normalizeH="0" baseline="0" noProof="0">
                            <a:ln>
                              <a:noFill/>
                            </a:ln>
                            <a:solidFill>
                              <a:srgbClr val="000000"/>
                            </a:solidFill>
                            <a:effectLst/>
                            <a:uLnTx/>
                            <a:uFillTx/>
                            <a:latin typeface="Cambria Math" panose="02040503050406030204" pitchFamily="18" charset="0"/>
                          </a:rPr>
                          <m:t>𝑤</m:t>
                        </m:r>
                      </m:e>
                      <m:sub>
                        <m:r>
                          <a:rPr kumimoji="0" lang="en-US" sz="2400" b="0" i="1" u="none" strike="noStrike" kern="1200" cap="none" spc="0" normalizeH="0" baseline="0" noProof="0">
                            <a:ln>
                              <a:noFill/>
                            </a:ln>
                            <a:solidFill>
                              <a:srgbClr val="000000"/>
                            </a:solidFill>
                            <a:effectLst/>
                            <a:uLnTx/>
                            <a:uFillTx/>
                            <a:latin typeface="Cambria Math" panose="02040503050406030204" pitchFamily="18" charset="0"/>
                          </a:rPr>
                          <m:t>𝑖</m:t>
                        </m:r>
                      </m:sub>
                    </m:sSub>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0" lang="en-US"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2400" b="0" i="1" u="none" strike="noStrike" kern="1200" cap="none" spc="0" normalizeH="0" baseline="0" noProof="0">
                            <a:ln>
                              <a:noFill/>
                            </a:ln>
                            <a:solidFill>
                              <a:srgbClr val="000000"/>
                            </a:solidFill>
                            <a:effectLst/>
                            <a:uLnTx/>
                            <a:uFillTx/>
                            <a:latin typeface="Cambria Math" panose="02040503050406030204" pitchFamily="18" charset="0"/>
                          </a:rPr>
                          <m:t>𝐵</m:t>
                        </m:r>
                      </m:e>
                      <m:sub>
                        <m:r>
                          <a:rPr kumimoji="0" lang="en-US" sz="2400" b="0" i="1" u="none" strike="noStrike" kern="1200" cap="none" spc="0" normalizeH="0" baseline="0" noProof="0">
                            <a:ln>
                              <a:noFill/>
                            </a:ln>
                            <a:solidFill>
                              <a:srgbClr val="000000"/>
                            </a:solidFill>
                            <a:effectLst/>
                            <a:uLnTx/>
                            <a:uFillTx/>
                            <a:latin typeface="Cambria Math" panose="02040503050406030204" pitchFamily="18" charset="0"/>
                          </a:rPr>
                          <m:t>𝛿</m:t>
                        </m:r>
                      </m:sub>
                    </m:sSub>
                  </m:oMath>
                </a14:m>
                <a:r>
                  <a:rPr kumimoji="0" 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𝐵</m:t>
                        </m:r>
                      </m:e>
                      <m:sub>
                        <m:r>
                          <a:rPr lang="en-US" altLang="zh-CN" sz="2400" i="1">
                            <a:solidFill>
                              <a:srgbClr val="000000"/>
                            </a:solidFill>
                            <a:latin typeface="Cambria Math" panose="02040503050406030204" pitchFamily="18" charset="0"/>
                          </a:rPr>
                          <m:t>𝛿</m:t>
                        </m:r>
                      </m:sub>
                    </m:sSub>
                    <m:r>
                      <a:rPr lang="en-US" altLang="zh-CN" sz="2400" i="1">
                        <a:solidFill>
                          <a:srgbClr val="000000"/>
                        </a:solidFill>
                        <a:latin typeface="Cambria Math" panose="02040503050406030204" pitchFamily="18" charset="0"/>
                      </a:rPr>
                      <m:t> </m:t>
                    </m:r>
                  </m:oMath>
                </a14:m>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以</a:t>
                </a:r>
                <a:r>
                  <a:rPr kumimoji="0" 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0</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为中心，半径为</a:t>
                </a:r>
                <a14:m>
                  <m:oMath xmlns:m="http://schemas.openxmlformats.org/officeDocument/2006/math">
                    <m:r>
                      <a:rPr kumimoji="0" lang="en-US" sz="2400" b="0" i="1" u="none" strike="noStrike" kern="1200" cap="none" spc="0" normalizeH="0" baseline="0" noProof="0">
                        <a:ln>
                          <a:noFill/>
                        </a:ln>
                        <a:solidFill>
                          <a:srgbClr val="000000"/>
                        </a:solidFill>
                        <a:effectLst/>
                        <a:uLnTx/>
                        <a:uFillTx/>
                        <a:latin typeface="Cambria Math" panose="02040503050406030204" pitchFamily="18" charset="0"/>
                      </a:rPr>
                      <m:t>𝛿</m:t>
                    </m:r>
                    <m:r>
                      <a:rPr lang="zh-CN" altLang="en-US" sz="2400" i="1">
                        <a:solidFill>
                          <a:srgbClr val="000000"/>
                        </a:solidFill>
                        <a:latin typeface="Cambria Math" panose="02040503050406030204" pitchFamily="18" charset="0"/>
                      </a:rPr>
                      <m:t>，</m:t>
                    </m:r>
                  </m:oMath>
                </a14:m>
                <a:r>
                  <a:rPr kumimoji="0" 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lang="zh-CN" altLang="en-US" sz="2400" dirty="0">
                    <a:solidFill>
                      <a:srgbClr val="000000"/>
                    </a:solidFill>
                    <a:latin typeface="微软雅黑" panose="020B0503020204020204" pitchFamily="34" charset="-122"/>
                    <a:ea typeface="微软雅黑" panose="020B0503020204020204" pitchFamily="34" charset="-122"/>
                  </a:rPr>
                  <a:t>若</a:t>
                </a:r>
                <a:r>
                  <a:rPr kumimoji="0" 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14:m>
                  <m:oMath xmlns:m="http://schemas.openxmlformats.org/officeDocument/2006/math">
                    <m:r>
                      <a:rPr kumimoji="0" lang="en-US" sz="2400" b="0" i="1" u="none" strike="noStrike" kern="1200" cap="none" spc="0" normalizeH="0" baseline="0" noProof="0">
                        <a:ln>
                          <a:noFill/>
                        </a:ln>
                        <a:solidFill>
                          <a:srgbClr val="000000"/>
                        </a:solidFill>
                        <a:effectLst/>
                        <a:uLnTx/>
                        <a:uFillTx/>
                        <a:latin typeface="Cambria Math" panose="02040503050406030204" pitchFamily="18" charset="0"/>
                      </a:rPr>
                      <m:t>𝛿</m:t>
                    </m:r>
                  </m:oMath>
                </a14:m>
                <a:r>
                  <a:rPr kumimoji="0" 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较小</a:t>
                </a:r>
                <a:r>
                  <a:rPr kumimoji="0" 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lang="zh-CN" altLang="en-US" sz="2400" dirty="0">
                    <a:solidFill>
                      <a:srgbClr val="000000"/>
                    </a:solidFill>
                    <a:latin typeface="微软雅黑" panose="020B0503020204020204" pitchFamily="34" charset="-122"/>
                    <a:ea typeface="微软雅黑" panose="020B0503020204020204" pitchFamily="34" charset="-122"/>
                  </a:rPr>
                  <a:t>则高频损失的贡献可以忽略不计</a:t>
                </a:r>
                <a:endParaRPr kumimoji="0" 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mc:Choice>
        <mc:Fallback xmlns="">
          <p:sp>
            <p:nvSpPr>
              <p:cNvPr id="14" name="文本框 13">
                <a:extLst>
                  <a:ext uri="{FF2B5EF4-FFF2-40B4-BE49-F238E27FC236}">
                    <a16:creationId xmlns:a16="http://schemas.microsoft.com/office/drawing/2014/main" id="{E3335B9A-114E-2999-1569-3D81089AF1CA}"/>
                  </a:ext>
                </a:extLst>
              </p:cNvPr>
              <p:cNvSpPr txBox="1">
                <a:spLocks noRot="1" noChangeAspect="1" noMove="1" noResize="1" noEditPoints="1" noAdjustHandles="1" noChangeArrowheads="1" noChangeShapeType="1" noTextEdit="1"/>
              </p:cNvSpPr>
              <p:nvPr/>
            </p:nvSpPr>
            <p:spPr>
              <a:xfrm>
                <a:off x="381242" y="2217617"/>
                <a:ext cx="11270931" cy="1773306"/>
              </a:xfrm>
              <a:prstGeom prst="rect">
                <a:avLst/>
              </a:prstGeom>
              <a:blipFill>
                <a:blip r:embed="rId4"/>
                <a:stretch>
                  <a:fillRect l="-866" r="-595" b="-68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8B196E6C-31D3-7401-7E28-6178DB646A28}"/>
                  </a:ext>
                </a:extLst>
              </p:cNvPr>
              <p:cNvSpPr txBox="1"/>
              <p:nvPr/>
            </p:nvSpPr>
            <p:spPr>
              <a:xfrm>
                <a:off x="381242" y="4124093"/>
                <a:ext cx="7683760" cy="1130246"/>
              </a:xfrm>
              <a:prstGeom prst="rect">
                <a:avLst/>
              </a:prstGeom>
              <a:noFill/>
            </p:spPr>
            <p:txBody>
              <a:bodyPr wrap="square" rtlCol="0">
                <a:spAutoFit/>
              </a:bodyPr>
              <a:lstStyle/>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p"/>
                  <a:tabLst/>
                  <a:defRPr/>
                </a:pPr>
                <a14:m>
                  <m:oMath xmlns:m="http://schemas.openxmlformats.org/officeDocument/2006/math">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𝐴</m:t>
                    </m:r>
                    <m:d>
                      <m:d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d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𝑘</m:t>
                        </m:r>
                      </m:e>
                    </m:d>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≈0:</m:t>
                    </m:r>
                  </m:oMath>
                </a14:m>
                <a:endParaRPr kumimoji="0" 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R="0" lvl="0" algn="l" defTabSz="914400" rtl="0" eaLnBrk="0" fontAlgn="base" latinLnBrk="0" hangingPunct="0">
                  <a:lnSpc>
                    <a:spcPct val="150000"/>
                  </a:lnSpc>
                  <a:spcBef>
                    <a:spcPct val="0"/>
                  </a:spcBef>
                  <a:spcAft>
                    <a:spcPct val="0"/>
                  </a:spcAft>
                  <a:buClrTx/>
                  <a:buSzTx/>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对</a:t>
                </a:r>
                <a14:m>
                  <m:oMath xmlns:m="http://schemas.openxmlformats.org/officeDocument/2006/math">
                    <m:r>
                      <a:rPr kumimoji="0" lang="en-US" sz="2400" b="0" i="1" u="none" strike="noStrike" kern="1200" cap="none" spc="0" normalizeH="0" baseline="0" noProof="0">
                        <a:ln>
                          <a:noFill/>
                        </a:ln>
                        <a:solidFill>
                          <a:srgbClr val="000000"/>
                        </a:solidFill>
                        <a:effectLst/>
                        <a:uLnTx/>
                        <a:uFillTx/>
                        <a:latin typeface="Cambria Math" panose="02040503050406030204" pitchFamily="18" charset="0"/>
                      </a:rPr>
                      <m:t>𝐿</m:t>
                    </m:r>
                    <m:r>
                      <a:rPr kumimoji="0" lang="en-US" sz="2400" b="0" i="1" u="none" strike="noStrike" kern="1200" cap="none" spc="0" normalizeH="0" baseline="0" noProof="0">
                        <a:ln>
                          <a:noFill/>
                        </a:ln>
                        <a:solidFill>
                          <a:srgbClr val="000000"/>
                        </a:solidFill>
                        <a:effectLst/>
                        <a:uLnTx/>
                        <a:uFillTx/>
                        <a:latin typeface="Cambria Math" panose="02040503050406030204" pitchFamily="18" charset="0"/>
                      </a:rPr>
                      <m:t>(</m:t>
                    </m:r>
                    <m:r>
                      <a:rPr kumimoji="0" lang="en-US" sz="2400" b="0" i="1" u="none" strike="noStrike" kern="1200" cap="none" spc="0" normalizeH="0" baseline="0" noProof="0">
                        <a:ln>
                          <a:noFill/>
                        </a:ln>
                        <a:solidFill>
                          <a:srgbClr val="000000"/>
                        </a:solidFill>
                        <a:effectLst/>
                        <a:uLnTx/>
                        <a:uFillTx/>
                        <a:latin typeface="Cambria Math" panose="02040503050406030204" pitchFamily="18" charset="0"/>
                      </a:rPr>
                      <m:t>𝑘</m:t>
                    </m:r>
                    <m:r>
                      <a:rPr kumimoji="0" lang="en-US" sz="2400" b="0" i="1" u="none" strike="noStrike" kern="1200" cap="none" spc="0" normalizeH="0" baseline="0" noProof="0">
                        <a:ln>
                          <a:noFill/>
                        </a:ln>
                        <a:solidFill>
                          <a:srgbClr val="000000"/>
                        </a:solidFill>
                        <a:effectLst/>
                        <a:uLnTx/>
                        <a:uFillTx/>
                        <a:latin typeface="Cambria Math" panose="02040503050406030204" pitchFamily="18" charset="0"/>
                      </a:rPr>
                      <m:t>)</m:t>
                    </m:r>
                  </m:oMath>
                </a14:m>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贡献较小</a:t>
                </a:r>
                <a:endParaRPr kumimoji="0" 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mc:Choice>
        <mc:Fallback xmlns="">
          <p:sp>
            <p:nvSpPr>
              <p:cNvPr id="15" name="文本框 14">
                <a:extLst>
                  <a:ext uri="{FF2B5EF4-FFF2-40B4-BE49-F238E27FC236}">
                    <a16:creationId xmlns:a16="http://schemas.microsoft.com/office/drawing/2014/main" id="{8B196E6C-31D3-7401-7E28-6178DB646A28}"/>
                  </a:ext>
                </a:extLst>
              </p:cNvPr>
              <p:cNvSpPr txBox="1">
                <a:spLocks noRot="1" noChangeAspect="1" noMove="1" noResize="1" noEditPoints="1" noAdjustHandles="1" noChangeArrowheads="1" noChangeShapeType="1" noTextEdit="1"/>
              </p:cNvSpPr>
              <p:nvPr/>
            </p:nvSpPr>
            <p:spPr>
              <a:xfrm>
                <a:off x="381242" y="4124093"/>
                <a:ext cx="7683760" cy="1130246"/>
              </a:xfrm>
              <a:prstGeom prst="rect">
                <a:avLst/>
              </a:prstGeom>
              <a:blipFill>
                <a:blip r:embed="rId5"/>
                <a:stretch>
                  <a:fillRect l="-1270" b="-124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7">
                <a:extLst>
                  <a:ext uri="{FF2B5EF4-FFF2-40B4-BE49-F238E27FC236}">
                    <a16:creationId xmlns:a16="http://schemas.microsoft.com/office/drawing/2014/main" id="{72195F00-4713-2EB5-A4CB-B45BB15310D9}"/>
                  </a:ext>
                </a:extLst>
              </p:cNvPr>
              <p:cNvSpPr txBox="1"/>
              <p:nvPr/>
            </p:nvSpPr>
            <p:spPr>
              <a:xfrm>
                <a:off x="381242" y="5537633"/>
                <a:ext cx="11810758" cy="461665"/>
              </a:xfrm>
              <a:prstGeom prst="rect">
                <a:avLst/>
              </a:prstGeom>
              <a:noFill/>
            </p:spPr>
            <p:txBody>
              <a:bodyPr wrap="square" rtlCol="0">
                <a:spAutoFit/>
              </a:bodyPr>
              <a:lstStyle/>
              <a:p>
                <a:pPr lvl="0" eaLnBrk="0" fontAlgn="base" hangingPunct="0">
                  <a:spcBef>
                    <a:spcPct val="0"/>
                  </a:spcBef>
                  <a:spcAft>
                    <a:spcPct val="0"/>
                  </a:spcAft>
                  <a:defRPr/>
                </a:pPr>
                <a:r>
                  <a:rPr kumimoji="0" 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Insight: </a:t>
                </a:r>
                <a:r>
                  <a:rPr lang="zh-CN" altLang="en-US" sz="2400" dirty="0">
                    <a:latin typeface="微软雅黑" panose="020B0503020204020204" pitchFamily="34" charset="-122"/>
                    <a:ea typeface="微软雅黑" panose="020B0503020204020204" pitchFamily="34" charset="-122"/>
                  </a:rPr>
                  <a:t>激活函数</a:t>
                </a:r>
                <a14:m>
                  <m:oMath xmlns:m="http://schemas.openxmlformats.org/officeDocument/2006/math">
                    <m:r>
                      <a:rPr lang="en-US" sz="2400" b="0" i="0" smtClean="0">
                        <a:latin typeface="Cambria Math" panose="02040503050406030204" pitchFamily="18" charset="0"/>
                      </a:rPr>
                      <m:t> </m:t>
                    </m:r>
                    <m:r>
                      <a:rPr lang="en-US" sz="2400" i="1">
                        <a:latin typeface="Cambria Math" panose="02040503050406030204" pitchFamily="18" charset="0"/>
                      </a:rPr>
                      <m:t>𝜎</m:t>
                    </m:r>
                    <m:d>
                      <m:dPr>
                        <m:ctrlPr>
                          <a:rPr lang="en-US" sz="2400" i="1">
                            <a:latin typeface="Cambria Math" panose="02040503050406030204" pitchFamily="18" charset="0"/>
                          </a:rPr>
                        </m:ctrlPr>
                      </m:dPr>
                      <m:e>
                        <m:r>
                          <a:rPr lang="en-US" sz="2400" i="1">
                            <a:latin typeface="Cambria Math" panose="02040503050406030204" pitchFamily="18" charset="0"/>
                          </a:rPr>
                          <m:t>⋅</m:t>
                        </m:r>
                      </m:e>
                    </m:d>
                    <m:r>
                      <a:rPr lang="en-US" sz="2400" b="0" i="1" smtClean="0">
                        <a:latin typeface="Cambria Math" panose="02040503050406030204" pitchFamily="18" charset="0"/>
                      </a:rPr>
                      <m:t> </m:t>
                    </m:r>
                  </m:oMath>
                </a14:m>
                <a:r>
                  <a:rPr lang="zh-CN" altLang="en-US" sz="2400" dirty="0">
                    <a:latin typeface="微软雅黑" panose="020B0503020204020204" pitchFamily="34" charset="-122"/>
                    <a:ea typeface="微软雅黑" panose="020B0503020204020204" pitchFamily="34" charset="-122"/>
                  </a:rPr>
                  <a:t>的光滑性</a:t>
                </a:r>
                <a:r>
                  <a:rPr lang="zh-CN" altLang="en-US" sz="2400" dirty="0">
                    <a:solidFill>
                      <a:schemeClr val="tx2"/>
                    </a:solidFill>
                    <a:latin typeface="微软雅黑" panose="020B0503020204020204" pitchFamily="34" charset="-122"/>
                    <a:ea typeface="微软雅黑" panose="020B0503020204020204" pitchFamily="34" charset="-122"/>
                  </a:rPr>
                  <a:t>可以通过基于梯度的训练转化为频率原则</a:t>
                </a:r>
                <a:endParaRPr kumimoji="0" lang="en-US" sz="2400" b="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endParaRPr>
              </a:p>
            </p:txBody>
          </p:sp>
        </mc:Choice>
        <mc:Fallback xmlns="">
          <p:sp>
            <p:nvSpPr>
              <p:cNvPr id="16" name="TextBox 7">
                <a:extLst>
                  <a:ext uri="{FF2B5EF4-FFF2-40B4-BE49-F238E27FC236}">
                    <a16:creationId xmlns:a16="http://schemas.microsoft.com/office/drawing/2014/main" id="{72195F00-4713-2EB5-A4CB-B45BB15310D9}"/>
                  </a:ext>
                </a:extLst>
              </p:cNvPr>
              <p:cNvSpPr txBox="1">
                <a:spLocks noRot="1" noChangeAspect="1" noMove="1" noResize="1" noEditPoints="1" noAdjustHandles="1" noChangeArrowheads="1" noChangeShapeType="1" noTextEdit="1"/>
              </p:cNvSpPr>
              <p:nvPr/>
            </p:nvSpPr>
            <p:spPr>
              <a:xfrm>
                <a:off x="381242" y="5537633"/>
                <a:ext cx="11810758" cy="461665"/>
              </a:xfrm>
              <a:prstGeom prst="rect">
                <a:avLst/>
              </a:prstGeom>
              <a:blipFill>
                <a:blip r:embed="rId6"/>
                <a:stretch>
                  <a:fillRect l="-826" t="-10526" b="-28947"/>
                </a:stretch>
              </a:blipFill>
            </p:spPr>
            <p:txBody>
              <a:bodyPr/>
              <a:lstStyle/>
              <a:p>
                <a:r>
                  <a:rPr lang="zh-CN" altLang="en-US">
                    <a:noFill/>
                  </a:rPr>
                  <a:t> </a:t>
                </a:r>
              </a:p>
            </p:txBody>
          </p:sp>
        </mc:Fallback>
      </mc:AlternateContent>
      <p:sp>
        <p:nvSpPr>
          <p:cNvPr id="17" name="文本框 16">
            <a:extLst>
              <a:ext uri="{FF2B5EF4-FFF2-40B4-BE49-F238E27FC236}">
                <a16:creationId xmlns:a16="http://schemas.microsoft.com/office/drawing/2014/main" id="{4737D18E-6D01-96EE-3D4F-0A97B27D494B}"/>
              </a:ext>
            </a:extLst>
          </p:cNvPr>
          <p:cNvSpPr txBox="1"/>
          <p:nvPr/>
        </p:nvSpPr>
        <p:spPr>
          <a:xfrm>
            <a:off x="126998" y="6351998"/>
            <a:ext cx="10665179" cy="376834"/>
          </a:xfrm>
          <a:prstGeom prst="rect">
            <a:avLst/>
          </a:prstGeom>
          <a:noFill/>
        </p:spPr>
        <p:txBody>
          <a:bodyPr wrap="square" rtlCol="0">
            <a:spAutoFit/>
          </a:bodyPr>
          <a:lstStyle/>
          <a:p>
            <a:pPr algn="l">
              <a:lnSpc>
                <a:spcPct val="150000"/>
              </a:lnSpc>
            </a:pPr>
            <a:r>
              <a:rPr lang="en-US" altLang="zh-CN"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 Xu Z Q J, Zhang Y, Luo T, et al. Frequency principle: Fourier analysis sheds light on deep neural networks</a:t>
            </a:r>
            <a:endPar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04500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198AA-7A61-552F-31DF-916B1214B77D}"/>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1C153E38-7F27-7AF1-0EC8-789F40AD0DDA}"/>
              </a:ext>
            </a:extLst>
          </p:cNvPr>
          <p:cNvSpPr>
            <a:spLocks noGrp="1"/>
          </p:cNvSpPr>
          <p:nvPr>
            <p:ph type="title"/>
          </p:nvPr>
        </p:nvSpPr>
        <p:spPr/>
        <p:txBody>
          <a:bodyPr/>
          <a:lstStyle/>
          <a:p>
            <a:r>
              <a:rPr lang="zh-CN" altLang="en-US" dirty="0"/>
              <a:t>两层全连接神经网络</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E62970D7-CD88-0DC7-0C87-DAEC9D695625}"/>
                  </a:ext>
                </a:extLst>
              </p:cNvPr>
              <p:cNvSpPr txBox="1"/>
              <p:nvPr/>
            </p:nvSpPr>
            <p:spPr>
              <a:xfrm>
                <a:off x="2658498" y="1775508"/>
                <a:ext cx="8153400" cy="44210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dirty="0">
                    <a:solidFill>
                      <a:srgbClr val="000000"/>
                    </a:solidFill>
                    <a:latin typeface="微软雅黑" panose="020B0503020204020204" pitchFamily="34" charset="-122"/>
                    <a:ea typeface="微软雅黑" panose="020B0503020204020204" pitchFamily="34" charset="-122"/>
                  </a:rPr>
                  <a:t>其中</a:t>
                </a:r>
                <a14:m>
                  <m:oMath xmlns:m="http://schemas.openxmlformats.org/officeDocument/2006/math">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d>
                      <m:d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𝑘</m:t>
                        </m:r>
                      </m:e>
                    </m:d>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begChr m:val="|"/>
                        <m:endChr m:val="|"/>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acc>
                          <m:accPr>
                            <m:chr m:val="̂"/>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acc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h</m:t>
                            </m:r>
                          </m:e>
                        </m:acc>
                        <m:d>
                          <m:d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𝑘</m:t>
                            </m:r>
                          </m:e>
                        </m:d>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acc>
                          <m:accPr>
                            <m:chr m:val="̂"/>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acc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𝑓</m:t>
                            </m:r>
                          </m:e>
                        </m:acc>
                        <m:d>
                          <m:d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𝑘</m:t>
                            </m:r>
                          </m:e>
                        </m:d>
                      </m:e>
                    </m:d>
                  </m:oMath>
                </a14:m>
                <a:endPar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endParaRPr>
              </a:p>
            </p:txBody>
          </p:sp>
        </mc:Choice>
        <mc:Fallback xmlns="">
          <p:sp>
            <p:nvSpPr>
              <p:cNvPr id="2" name="文本框 1">
                <a:extLst>
                  <a:ext uri="{FF2B5EF4-FFF2-40B4-BE49-F238E27FC236}">
                    <a16:creationId xmlns:a16="http://schemas.microsoft.com/office/drawing/2014/main" id="{E62970D7-CD88-0DC7-0C87-DAEC9D695625}"/>
                  </a:ext>
                </a:extLst>
              </p:cNvPr>
              <p:cNvSpPr txBox="1">
                <a:spLocks noRot="1" noChangeAspect="1" noMove="1" noResize="1" noEditPoints="1" noAdjustHandles="1" noChangeArrowheads="1" noChangeShapeType="1" noTextEdit="1"/>
              </p:cNvSpPr>
              <p:nvPr/>
            </p:nvSpPr>
            <p:spPr>
              <a:xfrm>
                <a:off x="2658498" y="1775508"/>
                <a:ext cx="8153400" cy="442109"/>
              </a:xfrm>
              <a:prstGeom prst="rect">
                <a:avLst/>
              </a:prstGeom>
              <a:blipFill>
                <a:blip r:embed="rId2"/>
                <a:stretch>
                  <a:fillRect l="-747" t="-5479" b="-191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8B4AF1BB-0CA2-F707-6EA8-BF2B24DFB2C9}"/>
                  </a:ext>
                </a:extLst>
              </p:cNvPr>
              <p:cNvSpPr/>
              <p:nvPr/>
            </p:nvSpPr>
            <p:spPr>
              <a:xfrm>
                <a:off x="2600960" y="1006732"/>
                <a:ext cx="4323876" cy="1091646"/>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f>
                            <m:f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fPr>
                            <m:num>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𝐿</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𝑘</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num>
                            <m:den>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𝜃</m:t>
                              </m:r>
                            </m:den>
                          </m:f>
                        </m:e>
                      </m:d>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𝐴</m:t>
                      </m:r>
                      <m:d>
                        <m:d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𝑘</m:t>
                          </m:r>
                        </m:e>
                      </m:d>
                      <m:func>
                        <m:funcPr>
                          <m:ctrlPr>
                            <a:rPr kumimoji="0" lang="en-US" altLang="zh-CN" sz="20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funcPr>
                        <m:fName>
                          <m:r>
                            <m:rPr>
                              <m:sty m:val="p"/>
                            </m:rPr>
                            <a:rPr kumimoji="0" lang="en-US" altLang="zh-CN" sz="2000" b="0" i="0" u="none" strike="noStrike" kern="1200" cap="none" spc="0" normalizeH="0" baseline="0" noProof="0">
                              <a:ln>
                                <a:noFill/>
                              </a:ln>
                              <a:solidFill>
                                <a:schemeClr val="tx1"/>
                              </a:solidFill>
                              <a:effectLst/>
                              <a:uLnTx/>
                              <a:uFillTx/>
                              <a:latin typeface="Cambria Math" panose="02040503050406030204" pitchFamily="18" charset="0"/>
                              <a:cs typeface="+mn-cs"/>
                            </a:rPr>
                            <m:t>exp</m:t>
                          </m:r>
                        </m:fName>
                        <m:e>
                          <m:d>
                            <m:dPr>
                              <m:ctrlP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cs typeface="+mn-cs"/>
                                </a:rPr>
                              </m:ctrlPr>
                            </m:dPr>
                            <m:e>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cs typeface="+mn-cs"/>
                                </a:rPr>
                                <m:t>−</m:t>
                              </m:r>
                              <m:d>
                                <m:dPr>
                                  <m:begChr m:val="|"/>
                                  <m:endChr m:val="|"/>
                                  <m:ctrlP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cs typeface="+mn-cs"/>
                                    </a:rPr>
                                  </m:ctrlPr>
                                </m:dPr>
                                <m:e>
                                  <m:f>
                                    <m:fPr>
                                      <m:ctrlP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cs typeface="+mn-cs"/>
                                        </a:rPr>
                                      </m:ctrlPr>
                                    </m:fPr>
                                    <m:num>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cs typeface="+mn-cs"/>
                                        </a:rPr>
                                        <m:t>𝜋</m:t>
                                      </m:r>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cs typeface="+mn-cs"/>
                                        </a:rPr>
                                        <m:t>𝑘</m:t>
                                      </m:r>
                                    </m:num>
                                    <m:den>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cs typeface="+mn-cs"/>
                                        </a:rPr>
                                        <m:t>2</m:t>
                                      </m:r>
                                      <m:sSub>
                                        <m:sSubPr>
                                          <m:ctrlP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cs typeface="+mn-cs"/>
                                            </a:rPr>
                                            <m:t>𝑤</m:t>
                                          </m:r>
                                        </m:e>
                                        <m:sub>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cs typeface="+mn-cs"/>
                                            </a:rPr>
                                            <m:t>𝑖</m:t>
                                          </m:r>
                                        </m:sub>
                                      </m:sSub>
                                    </m:den>
                                  </m:f>
                                </m:e>
                              </m:d>
                            </m:e>
                          </m:d>
                        </m:e>
                      </m:func>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𝐺</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𝜃</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𝑘</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oMath>
                  </m:oMathPara>
                </a14:m>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endParaRPr>
              </a:p>
            </p:txBody>
          </p:sp>
        </mc:Choice>
        <mc:Fallback xmlns="">
          <p:sp>
            <p:nvSpPr>
              <p:cNvPr id="5" name="矩形 4">
                <a:extLst>
                  <a:ext uri="{FF2B5EF4-FFF2-40B4-BE49-F238E27FC236}">
                    <a16:creationId xmlns:a16="http://schemas.microsoft.com/office/drawing/2014/main" id="{8B4AF1BB-0CA2-F707-6EA8-BF2B24DFB2C9}"/>
                  </a:ext>
                </a:extLst>
              </p:cNvPr>
              <p:cNvSpPr>
                <a:spLocks noRot="1" noChangeAspect="1" noMove="1" noResize="1" noEditPoints="1" noAdjustHandles="1" noChangeArrowheads="1" noChangeShapeType="1" noTextEdit="1"/>
              </p:cNvSpPr>
              <p:nvPr/>
            </p:nvSpPr>
            <p:spPr>
              <a:xfrm>
                <a:off x="2600960" y="1006732"/>
                <a:ext cx="4323876" cy="1091646"/>
              </a:xfrm>
              <a:prstGeom prst="rect">
                <a:avLst/>
              </a:prstGeom>
              <a:blipFill>
                <a:blip r:embed="rId3"/>
                <a:stretch>
                  <a:fillRect/>
                </a:stretch>
              </a:blipFill>
            </p:spPr>
            <p:txBody>
              <a:bodyPr/>
              <a:lstStyle/>
              <a:p>
                <a:r>
                  <a:rPr lang="zh-CN" altLang="en-US">
                    <a:noFill/>
                  </a:rPr>
                  <a:t> </a:t>
                </a:r>
              </a:p>
            </p:txBody>
          </p:sp>
        </mc:Fallback>
      </mc:AlternateContent>
      <p:grpSp>
        <p:nvGrpSpPr>
          <p:cNvPr id="8" name="Group 26">
            <a:extLst>
              <a:ext uri="{FF2B5EF4-FFF2-40B4-BE49-F238E27FC236}">
                <a16:creationId xmlns:a16="http://schemas.microsoft.com/office/drawing/2014/main" id="{BA5A8E79-2EE0-3C1B-D0B9-7E4F92754E50}"/>
              </a:ext>
            </a:extLst>
          </p:cNvPr>
          <p:cNvGrpSpPr/>
          <p:nvPr/>
        </p:nvGrpSpPr>
        <p:grpSpPr>
          <a:xfrm>
            <a:off x="7585083" y="1006731"/>
            <a:ext cx="860739" cy="1455923"/>
            <a:chOff x="5711780" y="1455948"/>
            <a:chExt cx="525888" cy="950047"/>
          </a:xfrm>
        </p:grpSpPr>
        <p:cxnSp>
          <p:nvCxnSpPr>
            <p:cNvPr id="9" name="直接箭头连接符 15">
              <a:extLst>
                <a:ext uri="{FF2B5EF4-FFF2-40B4-BE49-F238E27FC236}">
                  <a16:creationId xmlns:a16="http://schemas.microsoft.com/office/drawing/2014/main" id="{4E517582-5DDF-8F6E-7683-D5B20AD42390}"/>
                </a:ext>
              </a:extLst>
            </p:cNvPr>
            <p:cNvCxnSpPr>
              <a:cxnSpLocks/>
            </p:cNvCxnSpPr>
            <p:nvPr/>
          </p:nvCxnSpPr>
          <p:spPr>
            <a:xfrm flipH="1">
              <a:off x="5711780" y="1455948"/>
              <a:ext cx="457200" cy="735465"/>
            </a:xfrm>
            <a:prstGeom prst="straightConnector1">
              <a:avLst/>
            </a:prstGeom>
            <a:noFill/>
            <a:ln w="28575" cap="flat" cmpd="sng" algn="ctr">
              <a:solidFill>
                <a:srgbClr val="00CC99">
                  <a:shade val="95000"/>
                  <a:satMod val="105000"/>
                </a:srgbClr>
              </a:solidFill>
              <a:prstDash val="solid"/>
              <a:tailEnd type="triangle"/>
            </a:ln>
            <a:effectLst/>
          </p:spPr>
        </p:cxnSp>
        <p:cxnSp>
          <p:nvCxnSpPr>
            <p:cNvPr id="10" name="直接箭头连接符 17">
              <a:extLst>
                <a:ext uri="{FF2B5EF4-FFF2-40B4-BE49-F238E27FC236}">
                  <a16:creationId xmlns:a16="http://schemas.microsoft.com/office/drawing/2014/main" id="{C291E8AF-5816-A9BF-C686-D440D9F7F2AB}"/>
                </a:ext>
              </a:extLst>
            </p:cNvPr>
            <p:cNvCxnSpPr>
              <a:cxnSpLocks/>
            </p:cNvCxnSpPr>
            <p:nvPr/>
          </p:nvCxnSpPr>
          <p:spPr>
            <a:xfrm>
              <a:off x="6168980" y="1455948"/>
              <a:ext cx="68688" cy="267467"/>
            </a:xfrm>
            <a:prstGeom prst="straightConnector1">
              <a:avLst/>
            </a:prstGeom>
            <a:noFill/>
            <a:ln w="28575" cap="flat" cmpd="sng" algn="ctr">
              <a:solidFill>
                <a:srgbClr val="00CC99">
                  <a:shade val="95000"/>
                  <a:satMod val="105000"/>
                </a:srgbClr>
              </a:solidFill>
              <a:prstDash val="solid"/>
              <a:tailEnd type="triangle"/>
            </a:ln>
            <a:effectLst/>
          </p:spPr>
        </p:cxnSp>
        <p:cxnSp>
          <p:nvCxnSpPr>
            <p:cNvPr id="11" name="直接箭头连接符 19">
              <a:extLst>
                <a:ext uri="{FF2B5EF4-FFF2-40B4-BE49-F238E27FC236}">
                  <a16:creationId xmlns:a16="http://schemas.microsoft.com/office/drawing/2014/main" id="{D5F20052-DCDB-5E1C-DA76-183C78007796}"/>
                </a:ext>
              </a:extLst>
            </p:cNvPr>
            <p:cNvCxnSpPr>
              <a:cxnSpLocks/>
            </p:cNvCxnSpPr>
            <p:nvPr/>
          </p:nvCxnSpPr>
          <p:spPr>
            <a:xfrm flipH="1">
              <a:off x="5804079" y="1455948"/>
              <a:ext cx="364901" cy="950047"/>
            </a:xfrm>
            <a:prstGeom prst="straightConnector1">
              <a:avLst/>
            </a:prstGeom>
            <a:noFill/>
            <a:ln w="28575" cap="flat" cmpd="sng" algn="ctr">
              <a:solidFill>
                <a:srgbClr val="000000">
                  <a:shade val="95000"/>
                  <a:satMod val="105000"/>
                </a:srgbClr>
              </a:solidFill>
              <a:prstDash val="solid"/>
              <a:tailEnd type="triangle"/>
            </a:ln>
            <a:effectLst/>
          </p:spPr>
        </p:cxnSp>
      </p:grpSp>
      <p:sp>
        <p:nvSpPr>
          <p:cNvPr id="12" name="TextBox 27">
            <a:extLst>
              <a:ext uri="{FF2B5EF4-FFF2-40B4-BE49-F238E27FC236}">
                <a16:creationId xmlns:a16="http://schemas.microsoft.com/office/drawing/2014/main" id="{B1647FED-BFE0-671F-73E9-CC9B75DEFFD6}"/>
              </a:ext>
            </a:extLst>
          </p:cNvPr>
          <p:cNvSpPr txBox="1"/>
          <p:nvPr/>
        </p:nvSpPr>
        <p:spPr>
          <a:xfrm>
            <a:off x="7265921" y="1058757"/>
            <a:ext cx="748315"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dirty="0">
                <a:solidFill>
                  <a:srgbClr val="00CC99">
                    <a:lumMod val="75000"/>
                  </a:srgbClr>
                </a:solidFill>
                <a:latin typeface="微软雅黑" panose="020B0503020204020204" pitchFamily="34" charset="-122"/>
                <a:ea typeface="微软雅黑" panose="020B0503020204020204" pitchFamily="34" charset="-122"/>
              </a:rPr>
              <a:t>低频</a:t>
            </a:r>
            <a:endParaRPr kumimoji="0" lang="en-US" sz="2000" b="0" i="0" u="none" strike="noStrike" kern="1200" cap="none" spc="0" normalizeH="0" baseline="0" noProof="0" dirty="0">
              <a:ln>
                <a:noFill/>
              </a:ln>
              <a:solidFill>
                <a:srgbClr val="00CC99">
                  <a:lumMod val="75000"/>
                </a:srgbClr>
              </a:solidFill>
              <a:effectLst/>
              <a:uLnTx/>
              <a:uFillTx/>
              <a:latin typeface="微软雅黑" panose="020B0503020204020204" pitchFamily="34" charset="-122"/>
              <a:ea typeface="微软雅黑" panose="020B0503020204020204" pitchFamily="34" charset="-122"/>
            </a:endParaRPr>
          </a:p>
        </p:txBody>
      </p:sp>
      <p:sp>
        <p:nvSpPr>
          <p:cNvPr id="13" name="TextBox 28">
            <a:extLst>
              <a:ext uri="{FF2B5EF4-FFF2-40B4-BE49-F238E27FC236}">
                <a16:creationId xmlns:a16="http://schemas.microsoft.com/office/drawing/2014/main" id="{A4CEAE4F-A8C2-F2B8-4924-177043134E03}"/>
              </a:ext>
            </a:extLst>
          </p:cNvPr>
          <p:cNvSpPr txBox="1"/>
          <p:nvPr/>
        </p:nvSpPr>
        <p:spPr>
          <a:xfrm>
            <a:off x="8466360" y="870872"/>
            <a:ext cx="748315"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CC99">
                    <a:lumMod val="75000"/>
                  </a:srgbClr>
                </a:solidFill>
                <a:effectLst/>
                <a:uLnTx/>
                <a:uFillTx/>
                <a:latin typeface="微软雅黑" panose="020B0503020204020204" pitchFamily="34" charset="-122"/>
                <a:ea typeface="微软雅黑" panose="020B0503020204020204" pitchFamily="34" charset="-122"/>
              </a:rPr>
              <a:t>高频</a:t>
            </a:r>
            <a:endParaRPr kumimoji="0" lang="en-US" sz="2000" b="0" i="0" u="none" strike="noStrike" kern="1200" cap="none" spc="0" normalizeH="0" baseline="0" noProof="0" dirty="0">
              <a:ln>
                <a:noFill/>
              </a:ln>
              <a:solidFill>
                <a:srgbClr val="00CC99">
                  <a:lumMod val="75000"/>
                </a:srgbClr>
              </a:solidFill>
              <a:effectLst/>
              <a:uLnTx/>
              <a:uFillTx/>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734CBEE2-645E-E3D0-064D-EA0EBB37B194}"/>
              </a:ext>
            </a:extLst>
          </p:cNvPr>
          <p:cNvPicPr>
            <a:picLocks noChangeAspect="1"/>
          </p:cNvPicPr>
          <p:nvPr/>
        </p:nvPicPr>
        <p:blipFill>
          <a:blip r:embed="rId4"/>
          <a:stretch>
            <a:fillRect/>
          </a:stretch>
        </p:blipFill>
        <p:spPr>
          <a:xfrm>
            <a:off x="1641481" y="2659404"/>
            <a:ext cx="8624558" cy="1933836"/>
          </a:xfrm>
          <a:prstGeom prst="rect">
            <a:avLst/>
          </a:prstGeom>
        </p:spPr>
      </p:pic>
      <mc:AlternateContent xmlns:mc="http://schemas.openxmlformats.org/markup-compatibility/2006" xmlns:a14="http://schemas.microsoft.com/office/drawing/2010/main">
        <mc:Choice Requires="a14">
          <p:sp>
            <p:nvSpPr>
              <p:cNvPr id="6" name="TextBox 1">
                <a:extLst>
                  <a:ext uri="{FF2B5EF4-FFF2-40B4-BE49-F238E27FC236}">
                    <a16:creationId xmlns:a16="http://schemas.microsoft.com/office/drawing/2014/main" id="{B69FBE1A-762F-86B3-9A3D-307F6665A3A3}"/>
                  </a:ext>
                </a:extLst>
              </p:cNvPr>
              <p:cNvSpPr txBox="1"/>
              <p:nvPr/>
            </p:nvSpPr>
            <p:spPr>
              <a:xfrm>
                <a:off x="1717835" y="4841402"/>
                <a:ext cx="8756329" cy="1135054"/>
              </a:xfrm>
              <a:prstGeom prst="rect">
                <a:avLst/>
              </a:prstGeom>
              <a:noFill/>
            </p:spPr>
            <p:txBody>
              <a:bodyPr wrap="square" rtlCol="0">
                <a:spAutoFit/>
              </a:bodyPr>
              <a:lstStyle/>
              <a:p>
                <a:pPr lvl="0" algn="ctr" eaLnBrk="0" fontAlgn="base" hangingPunct="0">
                  <a:lnSpc>
                    <a:spcPct val="150000"/>
                  </a:lnSpc>
                  <a:spcBef>
                    <a:spcPct val="0"/>
                  </a:spcBef>
                  <a:spcAft>
                    <a:spcPct val="0"/>
                  </a:spcAft>
                  <a:defRPr/>
                </a:pPr>
                <a:r>
                  <a:rPr kumimoji="0" lang="zh-CN" altLang="en-US" sz="24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rPr>
                  <a:t>当</a:t>
                </a:r>
                <a14:m>
                  <m:oMath xmlns:m="http://schemas.openxmlformats.org/officeDocument/2006/math">
                    <m:r>
                      <a:rPr kumimoji="0" lang="en-US" sz="2400" b="0" i="1" u="none" strike="noStrike" kern="1200" cap="none" spc="0" normalizeH="0" baseline="0" noProof="0" smtClean="0">
                        <a:ln>
                          <a:noFill/>
                        </a:ln>
                        <a:solidFill>
                          <a:schemeClr val="tx2"/>
                        </a:solidFill>
                        <a:effectLst/>
                        <a:uLnTx/>
                        <a:uFillTx/>
                        <a:latin typeface="Cambria Math" panose="02040503050406030204" pitchFamily="18" charset="0"/>
                      </a:rPr>
                      <m:t>𝛿</m:t>
                    </m:r>
                    <m:r>
                      <a:rPr kumimoji="0" lang="en-US" sz="2400" b="0" i="1" u="none" strike="noStrike" kern="1200" cap="none" spc="0" normalizeH="0" baseline="0" noProof="0" smtClean="0">
                        <a:ln>
                          <a:noFill/>
                        </a:ln>
                        <a:solidFill>
                          <a:schemeClr val="tx2"/>
                        </a:solidFill>
                        <a:effectLst/>
                        <a:uLnTx/>
                        <a:uFillTx/>
                        <a:latin typeface="Cambria Math" panose="02040503050406030204" pitchFamily="18" charset="0"/>
                      </a:rPr>
                      <m:t>→0</m:t>
                    </m:r>
                    <m:r>
                      <a:rPr lang="zh-CN" altLang="en-US" sz="2400" b="0" i="1">
                        <a:solidFill>
                          <a:schemeClr val="tx2"/>
                        </a:solidFill>
                        <a:latin typeface="Cambria Math" panose="02040503050406030204" pitchFamily="18" charset="0"/>
                      </a:rPr>
                      <m:t>时</m:t>
                    </m:r>
                  </m:oMath>
                </a14:m>
                <a:r>
                  <a:rPr kumimoji="0" lang="zh-CN" altLang="en-US" sz="24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低频梯度几乎必然大于高频梯度</a:t>
                </a:r>
                <a:r>
                  <a:rPr lang="zh-CN" altLang="en-US" sz="2400" dirty="0">
                    <a:solidFill>
                      <a:schemeClr val="tx2"/>
                    </a:solidFill>
                    <a:latin typeface="微软雅黑" panose="020B0503020204020204" pitchFamily="34" charset="-122"/>
                    <a:ea typeface="微软雅黑" panose="020B0503020204020204" pitchFamily="34" charset="-122"/>
                  </a:rPr>
                  <a:t>。</a:t>
                </a:r>
                <a:endParaRPr lang="en-US" altLang="zh-CN" sz="2400" dirty="0">
                  <a:solidFill>
                    <a:schemeClr val="tx2"/>
                  </a:solidFill>
                  <a:latin typeface="微软雅黑" panose="020B0503020204020204" pitchFamily="34" charset="-122"/>
                  <a:ea typeface="微软雅黑" panose="020B0503020204020204" pitchFamily="34" charset="-122"/>
                </a:endParaRPr>
              </a:p>
              <a:p>
                <a:pPr lvl="0" algn="ctr" eaLnBrk="0" fontAlgn="base" hangingPunct="0">
                  <a:lnSpc>
                    <a:spcPct val="150000"/>
                  </a:lnSpc>
                  <a:spcBef>
                    <a:spcPct val="0"/>
                  </a:spcBef>
                  <a:spcAft>
                    <a:spcPct val="0"/>
                  </a:spcAft>
                  <a:defRPr/>
                </a:pPr>
                <a:r>
                  <a:rPr lang="zh-CN" altLang="en-US" sz="2400" dirty="0">
                    <a:latin typeface="微软雅黑" panose="020B0503020204020204" pitchFamily="34" charset="-122"/>
                    <a:ea typeface="微软雅黑" panose="020B0503020204020204" pitchFamily="34" charset="-122"/>
                  </a:rPr>
                  <a:t>这一结论也可以扩展到一般的神经网络。</a:t>
                </a:r>
                <a:endParaRPr kumimoji="0" lang="en-US" sz="24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endParaRPr>
              </a:p>
            </p:txBody>
          </p:sp>
        </mc:Choice>
        <mc:Fallback xmlns="">
          <p:sp>
            <p:nvSpPr>
              <p:cNvPr id="6" name="TextBox 1">
                <a:extLst>
                  <a:ext uri="{FF2B5EF4-FFF2-40B4-BE49-F238E27FC236}">
                    <a16:creationId xmlns:a16="http://schemas.microsoft.com/office/drawing/2014/main" id="{B69FBE1A-762F-86B3-9A3D-307F6665A3A3}"/>
                  </a:ext>
                </a:extLst>
              </p:cNvPr>
              <p:cNvSpPr txBox="1">
                <a:spLocks noRot="1" noChangeAspect="1" noMove="1" noResize="1" noEditPoints="1" noAdjustHandles="1" noChangeArrowheads="1" noChangeShapeType="1" noTextEdit="1"/>
              </p:cNvSpPr>
              <p:nvPr/>
            </p:nvSpPr>
            <p:spPr>
              <a:xfrm>
                <a:off x="1717835" y="4841402"/>
                <a:ext cx="8756329" cy="1135054"/>
              </a:xfrm>
              <a:prstGeom prst="rect">
                <a:avLst/>
              </a:prstGeom>
              <a:blipFill>
                <a:blip r:embed="rId5"/>
                <a:stretch>
                  <a:fillRect b="-11828"/>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5954CA8D-0E95-38EA-6B10-0B197AF0436A}"/>
              </a:ext>
            </a:extLst>
          </p:cNvPr>
          <p:cNvSpPr txBox="1"/>
          <p:nvPr/>
        </p:nvSpPr>
        <p:spPr>
          <a:xfrm>
            <a:off x="126998" y="6351998"/>
            <a:ext cx="10665179" cy="376834"/>
          </a:xfrm>
          <a:prstGeom prst="rect">
            <a:avLst/>
          </a:prstGeom>
          <a:noFill/>
        </p:spPr>
        <p:txBody>
          <a:bodyPr wrap="square" rtlCol="0">
            <a:spAutoFit/>
          </a:bodyPr>
          <a:lstStyle/>
          <a:p>
            <a:pPr algn="l">
              <a:lnSpc>
                <a:spcPct val="150000"/>
              </a:lnSpc>
            </a:pPr>
            <a:r>
              <a:rPr lang="en-US" altLang="zh-CN"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 Xu Z Q J, Zhang Y, Luo T, et al. Frequency principle: Fourier analysis sheds light on deep neural networks</a:t>
            </a:r>
            <a:endPar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文本框 13">
            <a:extLst>
              <a:ext uri="{FF2B5EF4-FFF2-40B4-BE49-F238E27FC236}">
                <a16:creationId xmlns:a16="http://schemas.microsoft.com/office/drawing/2014/main" id="{9B155232-DBA0-DE09-E785-1D3A372FA216}"/>
              </a:ext>
            </a:extLst>
          </p:cNvPr>
          <p:cNvSpPr txBox="1"/>
          <p:nvPr/>
        </p:nvSpPr>
        <p:spPr>
          <a:xfrm>
            <a:off x="8385829" y="1996562"/>
            <a:ext cx="3538131" cy="400110"/>
          </a:xfrm>
          <a:prstGeom prst="rect">
            <a:avLst/>
          </a:prstGeom>
          <a:noFill/>
        </p:spPr>
        <p:txBody>
          <a:bodyPr wrap="square" rtlCol="0">
            <a:spAutoFit/>
          </a:bodyPr>
          <a:lstStyle/>
          <a:p>
            <a:pPr algn="l"/>
            <a:r>
              <a:rPr lang="zh-CN" altLang="en-US" sz="2000" dirty="0"/>
              <a:t>思考：怎么改变频率收敛顺序？</a:t>
            </a:r>
          </a:p>
        </p:txBody>
      </p:sp>
    </p:spTree>
    <p:extLst>
      <p:ext uri="{BB962C8B-B14F-4D97-AF65-F5344CB8AC3E}">
        <p14:creationId xmlns:p14="http://schemas.microsoft.com/office/powerpoint/2010/main" val="9779404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CF37E-2B82-D87F-E19C-EF4A70A430D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A4CB43E-01C4-22F6-88D5-2D3BF419F015}"/>
              </a:ext>
            </a:extLst>
          </p:cNvPr>
          <p:cNvSpPr>
            <a:spLocks noGrp="1"/>
          </p:cNvSpPr>
          <p:nvPr>
            <p:ph type="title"/>
          </p:nvPr>
        </p:nvSpPr>
        <p:spPr>
          <a:xfrm>
            <a:off x="143935" y="144826"/>
            <a:ext cx="2576687" cy="337358"/>
          </a:xfrm>
        </p:spPr>
        <p:txBody>
          <a:bodyPr/>
          <a:lstStyle/>
          <a:p>
            <a:r>
              <a:rPr lang="zh-CN" altLang="en-US" sz="2800"/>
              <a:t>目录</a:t>
            </a:r>
          </a:p>
        </p:txBody>
      </p:sp>
      <p:sp>
        <p:nvSpPr>
          <p:cNvPr id="3" name="文本框 2">
            <a:extLst>
              <a:ext uri="{FF2B5EF4-FFF2-40B4-BE49-F238E27FC236}">
                <a16:creationId xmlns:a16="http://schemas.microsoft.com/office/drawing/2014/main" id="{5BE99D5F-7B77-D92C-7B0A-2244442EB5DF}"/>
              </a:ext>
            </a:extLst>
          </p:cNvPr>
          <p:cNvSpPr txBox="1"/>
          <p:nvPr/>
        </p:nvSpPr>
        <p:spPr>
          <a:xfrm>
            <a:off x="3855154" y="1357151"/>
            <a:ext cx="4134465" cy="523220"/>
          </a:xfrm>
          <a:prstGeom prst="rect">
            <a:avLst/>
          </a:prstGeom>
          <a:noFill/>
        </p:spPr>
        <p:txBody>
          <a:bodyPr wrap="none" rtlCol="0">
            <a:spAutoFit/>
          </a:bodyPr>
          <a:lstStyle/>
          <a:p>
            <a:pPr algn="l"/>
            <a:r>
              <a:rPr lang="zh-CN" altLang="en-US" sz="2800" b="1" dirty="0">
                <a:solidFill>
                  <a:schemeClr val="bg1">
                    <a:lumMod val="50000"/>
                  </a:schemeClr>
                </a:solidFill>
                <a:latin typeface="微软雅黑" panose="020B0503020204020204" pitchFamily="34" charset="-122"/>
                <a:ea typeface="微软雅黑" panose="020B0503020204020204" pitchFamily="34" charset="-122"/>
              </a:rPr>
              <a:t>一、频率原则的基本概念</a:t>
            </a:r>
          </a:p>
        </p:txBody>
      </p:sp>
      <p:sp>
        <p:nvSpPr>
          <p:cNvPr id="4" name="文本框 3">
            <a:extLst>
              <a:ext uri="{FF2B5EF4-FFF2-40B4-BE49-F238E27FC236}">
                <a16:creationId xmlns:a16="http://schemas.microsoft.com/office/drawing/2014/main" id="{00EEE694-7233-FCB4-6BE9-B87F323F0F25}"/>
              </a:ext>
            </a:extLst>
          </p:cNvPr>
          <p:cNvSpPr txBox="1"/>
          <p:nvPr/>
        </p:nvSpPr>
        <p:spPr>
          <a:xfrm>
            <a:off x="3855154" y="2510532"/>
            <a:ext cx="4852610" cy="523220"/>
          </a:xfrm>
          <a:prstGeom prst="rect">
            <a:avLst/>
          </a:prstGeom>
          <a:noFill/>
        </p:spPr>
        <p:txBody>
          <a:bodyPr wrap="none" rtlCol="0">
            <a:spAutoFit/>
          </a:bodyPr>
          <a:lstStyle/>
          <a:p>
            <a:pPr algn="l"/>
            <a:r>
              <a:rPr lang="zh-CN" altLang="en-US" sz="2800" b="1" dirty="0">
                <a:solidFill>
                  <a:schemeClr val="bg1">
                    <a:lumMod val="50000"/>
                  </a:schemeClr>
                </a:solidFill>
                <a:latin typeface="微软雅黑" panose="020B0503020204020204" pitchFamily="34" charset="-122"/>
                <a:ea typeface="微软雅黑" panose="020B0503020204020204" pitchFamily="34" charset="-122"/>
              </a:rPr>
              <a:t>二、频率原则对泛化有何影响</a:t>
            </a:r>
          </a:p>
        </p:txBody>
      </p:sp>
      <p:sp>
        <p:nvSpPr>
          <p:cNvPr id="5" name="文本框 4">
            <a:extLst>
              <a:ext uri="{FF2B5EF4-FFF2-40B4-BE49-F238E27FC236}">
                <a16:creationId xmlns:a16="http://schemas.microsoft.com/office/drawing/2014/main" id="{73153760-85BD-145A-EE83-82D7E70B1141}"/>
              </a:ext>
            </a:extLst>
          </p:cNvPr>
          <p:cNvSpPr txBox="1"/>
          <p:nvPr/>
        </p:nvSpPr>
        <p:spPr>
          <a:xfrm>
            <a:off x="3855154" y="3663914"/>
            <a:ext cx="3775393" cy="523220"/>
          </a:xfrm>
          <a:prstGeom prst="rect">
            <a:avLst/>
          </a:prstGeom>
          <a:noFill/>
        </p:spPr>
        <p:txBody>
          <a:bodyPr wrap="none" rtlCol="0">
            <a:spAutoFit/>
          </a:bodyPr>
          <a:lstStyle/>
          <a:p>
            <a:pPr algn="l"/>
            <a:r>
              <a:rPr lang="zh-CN" altLang="en-US" sz="2800" b="1" dirty="0">
                <a:solidFill>
                  <a:schemeClr val="bg1">
                    <a:lumMod val="50000"/>
                  </a:schemeClr>
                </a:solidFill>
                <a:latin typeface="微软雅黑" panose="020B0503020204020204" pitchFamily="34" charset="-122"/>
                <a:ea typeface="微软雅黑" panose="020B0503020204020204" pitchFamily="34" charset="-122"/>
              </a:rPr>
              <a:t>三、一维频率原则理论</a:t>
            </a:r>
          </a:p>
        </p:txBody>
      </p:sp>
      <p:sp>
        <p:nvSpPr>
          <p:cNvPr id="6" name="文本框 5">
            <a:extLst>
              <a:ext uri="{FF2B5EF4-FFF2-40B4-BE49-F238E27FC236}">
                <a16:creationId xmlns:a16="http://schemas.microsoft.com/office/drawing/2014/main" id="{D80532DB-A829-DC8E-91E3-A92979D66DA3}"/>
              </a:ext>
            </a:extLst>
          </p:cNvPr>
          <p:cNvSpPr txBox="1"/>
          <p:nvPr/>
        </p:nvSpPr>
        <p:spPr>
          <a:xfrm>
            <a:off x="3855154" y="4725069"/>
            <a:ext cx="3057247"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四、高维频率原则</a:t>
            </a:r>
          </a:p>
        </p:txBody>
      </p:sp>
    </p:spTree>
    <p:extLst>
      <p:ext uri="{BB962C8B-B14F-4D97-AF65-F5344CB8AC3E}">
        <p14:creationId xmlns:p14="http://schemas.microsoft.com/office/powerpoint/2010/main" val="104528123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9BD694-B817-A83C-70EF-B850E0D25B30}"/>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0C6A7E34-BF87-EC3A-F150-324A45CA419C}"/>
              </a:ext>
            </a:extLst>
          </p:cNvPr>
          <p:cNvSpPr>
            <a:spLocks noGrp="1"/>
          </p:cNvSpPr>
          <p:nvPr>
            <p:ph type="title"/>
          </p:nvPr>
        </p:nvSpPr>
        <p:spPr>
          <a:xfrm>
            <a:off x="281229" y="3048010"/>
            <a:ext cx="11429516" cy="761979"/>
          </a:xfrm>
        </p:spPr>
        <p:txBody>
          <a:bodyPr/>
          <a:lstStyle/>
          <a:p>
            <a:pPr algn="ctr"/>
            <a:r>
              <a:rPr lang="zh-CN" altLang="en-US" dirty="0"/>
              <a:t>思考：图像分类中，高频指什么？</a:t>
            </a:r>
          </a:p>
        </p:txBody>
      </p:sp>
    </p:spTree>
    <p:extLst>
      <p:ext uri="{BB962C8B-B14F-4D97-AF65-F5344CB8AC3E}">
        <p14:creationId xmlns:p14="http://schemas.microsoft.com/office/powerpoint/2010/main" val="24503189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0E66F4-F080-373E-58E1-45C651567829}"/>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9A23A700-4009-F9ED-86D1-66E100CDB5E9}"/>
              </a:ext>
            </a:extLst>
          </p:cNvPr>
          <p:cNvSpPr>
            <a:spLocks noGrp="1"/>
          </p:cNvSpPr>
          <p:nvPr>
            <p:ph type="title"/>
          </p:nvPr>
        </p:nvSpPr>
        <p:spPr/>
        <p:txBody>
          <a:bodyPr/>
          <a:lstStyle/>
          <a:p>
            <a:r>
              <a:rPr lang="zh-CN" altLang="en-US" dirty="0"/>
              <a:t>两种频率概念</a:t>
            </a:r>
          </a:p>
        </p:txBody>
      </p:sp>
      <p:sp>
        <p:nvSpPr>
          <p:cNvPr id="5" name="文本框 4">
            <a:extLst>
              <a:ext uri="{FF2B5EF4-FFF2-40B4-BE49-F238E27FC236}">
                <a16:creationId xmlns:a16="http://schemas.microsoft.com/office/drawing/2014/main" id="{5DEF48C8-2921-F4A7-3F04-F78A8B5FDC9D}"/>
              </a:ext>
            </a:extLst>
          </p:cNvPr>
          <p:cNvSpPr txBox="1"/>
          <p:nvPr/>
        </p:nvSpPr>
        <p:spPr>
          <a:xfrm>
            <a:off x="126998" y="6351998"/>
            <a:ext cx="10665179" cy="376834"/>
          </a:xfrm>
          <a:prstGeom prst="rect">
            <a:avLst/>
          </a:prstGeom>
          <a:noFill/>
        </p:spPr>
        <p:txBody>
          <a:bodyPr wrap="square" rtlCol="0">
            <a:spAutoFit/>
          </a:bodyPr>
          <a:lstStyle/>
          <a:p>
            <a:pPr algn="l">
              <a:lnSpc>
                <a:spcPct val="150000"/>
              </a:lnSpc>
            </a:pPr>
            <a:r>
              <a:rPr lang="en-US" altLang="zh-CN"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 Goodfellow I J, </a:t>
            </a:r>
            <a:r>
              <a:rPr lang="en-US" altLang="zh-CN" sz="14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Shlens</a:t>
            </a:r>
            <a:r>
              <a:rPr lang="en-US" altLang="zh-CN"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J, </a:t>
            </a:r>
            <a:r>
              <a:rPr lang="en-US" altLang="zh-CN" sz="14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Szegedy</a:t>
            </a:r>
            <a:r>
              <a:rPr lang="en-US" altLang="zh-CN"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C. Explaining and harnessing adversarial examples</a:t>
            </a:r>
            <a:endPar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占位符 2">
            <a:extLst>
              <a:ext uri="{FF2B5EF4-FFF2-40B4-BE49-F238E27FC236}">
                <a16:creationId xmlns:a16="http://schemas.microsoft.com/office/drawing/2014/main" id="{6BEDE365-32B2-4D65-132F-504F9D8A1B8E}"/>
              </a:ext>
            </a:extLst>
          </p:cNvPr>
          <p:cNvSpPr txBox="1">
            <a:spLocks/>
          </p:cNvSpPr>
          <p:nvPr/>
        </p:nvSpPr>
        <p:spPr bwMode="auto">
          <a:xfrm>
            <a:off x="2227170" y="919096"/>
            <a:ext cx="1678986"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marL="0" indent="0" algn="l" rtl="0" eaLnBrk="0" fontAlgn="base" hangingPunct="0">
              <a:spcBef>
                <a:spcPct val="20000"/>
              </a:spcBef>
              <a:spcAft>
                <a:spcPct val="0"/>
              </a:spcAft>
              <a:buNone/>
              <a:defRPr sz="2400" b="1">
                <a:solidFill>
                  <a:schemeClr val="tx1"/>
                </a:solidFill>
                <a:latin typeface="+mn-lt"/>
                <a:ea typeface="+mn-ea"/>
                <a:cs typeface="+mn-cs"/>
              </a:defRPr>
            </a:lvl1pPr>
            <a:lvl2pPr marL="457200" indent="0" algn="l" rtl="0" eaLnBrk="0" fontAlgn="base" hangingPunct="0">
              <a:spcBef>
                <a:spcPct val="20000"/>
              </a:spcBef>
              <a:spcAft>
                <a:spcPct val="0"/>
              </a:spcAft>
              <a:buNone/>
              <a:defRPr sz="2000" b="1">
                <a:solidFill>
                  <a:schemeClr val="tx1"/>
                </a:solidFill>
                <a:latin typeface="+mn-lt"/>
              </a:defRPr>
            </a:lvl2pPr>
            <a:lvl3pPr marL="914400" indent="0" algn="l" rtl="0" eaLnBrk="0" fontAlgn="base" hangingPunct="0">
              <a:spcBef>
                <a:spcPct val="20000"/>
              </a:spcBef>
              <a:spcAft>
                <a:spcPct val="0"/>
              </a:spcAft>
              <a:buNone/>
              <a:defRPr sz="1800" b="1">
                <a:solidFill>
                  <a:schemeClr val="tx1"/>
                </a:solidFill>
                <a:latin typeface="+mn-lt"/>
              </a:defRPr>
            </a:lvl3pPr>
            <a:lvl4pPr marL="1371600" indent="0" algn="l" rtl="0" eaLnBrk="0" fontAlgn="base" hangingPunct="0">
              <a:spcBef>
                <a:spcPct val="20000"/>
              </a:spcBef>
              <a:spcAft>
                <a:spcPct val="0"/>
              </a:spcAft>
              <a:buNone/>
              <a:defRPr sz="1600" b="1">
                <a:solidFill>
                  <a:schemeClr val="tx1"/>
                </a:solidFill>
                <a:latin typeface="+mn-lt"/>
              </a:defRPr>
            </a:lvl4pPr>
            <a:lvl5pPr marL="1828800" indent="0" algn="l" rtl="0" eaLnBrk="0" fontAlgn="base" hangingPunct="0">
              <a:spcBef>
                <a:spcPct val="20000"/>
              </a:spcBef>
              <a:spcAft>
                <a:spcPct val="0"/>
              </a:spcAft>
              <a:buNone/>
              <a:defRPr sz="1600" b="1">
                <a:solidFill>
                  <a:schemeClr val="tx1"/>
                </a:solidFill>
                <a:latin typeface="+mn-lt"/>
              </a:defRPr>
            </a:lvl5pPr>
            <a:lvl6pPr marL="2286000" indent="0" algn="l" rtl="0" fontAlgn="base">
              <a:spcBef>
                <a:spcPct val="20000"/>
              </a:spcBef>
              <a:spcAft>
                <a:spcPct val="0"/>
              </a:spcAft>
              <a:buNone/>
              <a:defRPr sz="1600" b="1">
                <a:solidFill>
                  <a:schemeClr val="tx1"/>
                </a:solidFill>
                <a:latin typeface="+mn-lt"/>
              </a:defRPr>
            </a:lvl6pPr>
            <a:lvl7pPr marL="2743200" indent="0" algn="l" rtl="0" fontAlgn="base">
              <a:spcBef>
                <a:spcPct val="20000"/>
              </a:spcBef>
              <a:spcAft>
                <a:spcPct val="0"/>
              </a:spcAft>
              <a:buNone/>
              <a:defRPr sz="1600" b="1">
                <a:solidFill>
                  <a:schemeClr val="tx1"/>
                </a:solidFill>
                <a:latin typeface="+mn-lt"/>
              </a:defRPr>
            </a:lvl7pPr>
            <a:lvl8pPr marL="3200400" indent="0" algn="l" rtl="0" fontAlgn="base">
              <a:spcBef>
                <a:spcPct val="20000"/>
              </a:spcBef>
              <a:spcAft>
                <a:spcPct val="0"/>
              </a:spcAft>
              <a:buNone/>
              <a:defRPr sz="1600" b="1">
                <a:solidFill>
                  <a:schemeClr val="tx1"/>
                </a:solidFill>
                <a:latin typeface="+mn-lt"/>
              </a:defRPr>
            </a:lvl8pPr>
            <a:lvl9pPr marL="3657600" indent="0" algn="l" rtl="0" fontAlgn="base">
              <a:spcBef>
                <a:spcPct val="20000"/>
              </a:spcBef>
              <a:spcAft>
                <a:spcPct val="0"/>
              </a:spcAft>
              <a:buNone/>
              <a:defRPr sz="1600" b="1">
                <a:solidFill>
                  <a:schemeClr val="tx1"/>
                </a:solidFill>
                <a:latin typeface="+mn-lt"/>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zh-CN" altLang="en-US" sz="2800" b="1" i="0" u="none" strike="noStrike" kern="0" cap="none" spc="0" normalizeH="0" baseline="0" noProof="0" dirty="0">
                <a:ln>
                  <a:noFill/>
                </a:ln>
                <a:solidFill>
                  <a:srgbClr val="000000"/>
                </a:solidFill>
                <a:effectLst/>
                <a:uLnTx/>
                <a:uFillTx/>
                <a:latin typeface="Times New Roman"/>
                <a:ea typeface="黑体"/>
                <a:cs typeface="+mn-cs"/>
              </a:rPr>
              <a:t>图像频率</a:t>
            </a:r>
            <a:endParaRPr kumimoji="0" lang="en-US" sz="2800" b="1" i="0" u="none" strike="noStrike" kern="0" cap="none" spc="0" normalizeH="0" baseline="0" noProof="0" dirty="0">
              <a:ln>
                <a:noFill/>
              </a:ln>
              <a:solidFill>
                <a:srgbClr val="000000"/>
              </a:solidFill>
              <a:effectLst/>
              <a:uLnTx/>
              <a:uFillTx/>
              <a:latin typeface="Times New Roman"/>
              <a:ea typeface="黑体"/>
              <a:cs typeface="+mn-cs"/>
            </a:endParaRPr>
          </a:p>
        </p:txBody>
      </p:sp>
      <p:sp>
        <p:nvSpPr>
          <p:cNvPr id="6" name="内容占位符 3">
            <a:extLst>
              <a:ext uri="{FF2B5EF4-FFF2-40B4-BE49-F238E27FC236}">
                <a16:creationId xmlns:a16="http://schemas.microsoft.com/office/drawing/2014/main" id="{026B22FE-B8B7-B817-3112-4993ADC5DD1B}"/>
              </a:ext>
            </a:extLst>
          </p:cNvPr>
          <p:cNvSpPr txBox="1">
            <a:spLocks/>
          </p:cNvSpPr>
          <p:nvPr/>
        </p:nvSpPr>
        <p:spPr bwMode="auto">
          <a:xfrm>
            <a:off x="635089" y="1712862"/>
            <a:ext cx="4863148" cy="395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18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a:lstStyle>
          <a:p>
            <a:pPr marR="0" lvl="0" algn="l" defTabSz="914400" rtl="0" eaLnBrk="0" fontAlgn="base" latinLnBrk="0" hangingPunct="0">
              <a:lnSpc>
                <a:spcPct val="150000"/>
              </a:lnSpc>
              <a:spcBef>
                <a:spcPct val="20000"/>
              </a:spcBef>
              <a:spcAft>
                <a:spcPct val="0"/>
              </a:spcAft>
              <a:buClrTx/>
              <a:buSzTx/>
              <a:buFont typeface="Wingdings" panose="05000000000000000000" pitchFamily="2" charset="2"/>
              <a:buChar char="p"/>
              <a:tabLst/>
              <a:defRPr/>
            </a:pPr>
            <a:r>
              <a:rPr kumimoji="0" lang="zh-CN" altLang="en-US"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该频率对应于相邻像素之间强度变化的速率。</a:t>
            </a:r>
            <a:endParaRPr kumimoji="0" lang="en-US"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 name="文本占位符 4">
            <a:extLst>
              <a:ext uri="{FF2B5EF4-FFF2-40B4-BE49-F238E27FC236}">
                <a16:creationId xmlns:a16="http://schemas.microsoft.com/office/drawing/2014/main" id="{49242924-577C-901E-1119-247BDA1EBEE5}"/>
              </a:ext>
            </a:extLst>
          </p:cNvPr>
          <p:cNvSpPr txBox="1">
            <a:spLocks/>
          </p:cNvSpPr>
          <p:nvPr/>
        </p:nvSpPr>
        <p:spPr bwMode="auto">
          <a:xfrm>
            <a:off x="5934332" y="919096"/>
            <a:ext cx="603723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marL="0" indent="0" algn="l" rtl="0" eaLnBrk="0" fontAlgn="base" hangingPunct="0">
              <a:spcBef>
                <a:spcPct val="20000"/>
              </a:spcBef>
              <a:spcAft>
                <a:spcPct val="0"/>
              </a:spcAft>
              <a:buNone/>
              <a:defRPr sz="2400" b="1">
                <a:solidFill>
                  <a:schemeClr val="tx1"/>
                </a:solidFill>
                <a:latin typeface="+mn-lt"/>
                <a:ea typeface="+mn-ea"/>
                <a:cs typeface="+mn-cs"/>
              </a:defRPr>
            </a:lvl1pPr>
            <a:lvl2pPr marL="457200" indent="0" algn="l" rtl="0" eaLnBrk="0" fontAlgn="base" hangingPunct="0">
              <a:spcBef>
                <a:spcPct val="20000"/>
              </a:spcBef>
              <a:spcAft>
                <a:spcPct val="0"/>
              </a:spcAft>
              <a:buNone/>
              <a:defRPr sz="2000" b="1">
                <a:solidFill>
                  <a:schemeClr val="tx1"/>
                </a:solidFill>
                <a:latin typeface="+mn-lt"/>
              </a:defRPr>
            </a:lvl2pPr>
            <a:lvl3pPr marL="914400" indent="0" algn="l" rtl="0" eaLnBrk="0" fontAlgn="base" hangingPunct="0">
              <a:spcBef>
                <a:spcPct val="20000"/>
              </a:spcBef>
              <a:spcAft>
                <a:spcPct val="0"/>
              </a:spcAft>
              <a:buNone/>
              <a:defRPr sz="1800" b="1">
                <a:solidFill>
                  <a:schemeClr val="tx1"/>
                </a:solidFill>
                <a:latin typeface="+mn-lt"/>
              </a:defRPr>
            </a:lvl3pPr>
            <a:lvl4pPr marL="1371600" indent="0" algn="l" rtl="0" eaLnBrk="0" fontAlgn="base" hangingPunct="0">
              <a:spcBef>
                <a:spcPct val="20000"/>
              </a:spcBef>
              <a:spcAft>
                <a:spcPct val="0"/>
              </a:spcAft>
              <a:buNone/>
              <a:defRPr sz="1600" b="1">
                <a:solidFill>
                  <a:schemeClr val="tx1"/>
                </a:solidFill>
                <a:latin typeface="+mn-lt"/>
              </a:defRPr>
            </a:lvl4pPr>
            <a:lvl5pPr marL="1828800" indent="0" algn="l" rtl="0" eaLnBrk="0" fontAlgn="base" hangingPunct="0">
              <a:spcBef>
                <a:spcPct val="20000"/>
              </a:spcBef>
              <a:spcAft>
                <a:spcPct val="0"/>
              </a:spcAft>
              <a:buNone/>
              <a:defRPr sz="1600" b="1">
                <a:solidFill>
                  <a:schemeClr val="tx1"/>
                </a:solidFill>
                <a:latin typeface="+mn-lt"/>
              </a:defRPr>
            </a:lvl5pPr>
            <a:lvl6pPr marL="2286000" indent="0" algn="l" rtl="0" fontAlgn="base">
              <a:spcBef>
                <a:spcPct val="20000"/>
              </a:spcBef>
              <a:spcAft>
                <a:spcPct val="0"/>
              </a:spcAft>
              <a:buNone/>
              <a:defRPr sz="1600" b="1">
                <a:solidFill>
                  <a:schemeClr val="tx1"/>
                </a:solidFill>
                <a:latin typeface="+mn-lt"/>
              </a:defRPr>
            </a:lvl6pPr>
            <a:lvl7pPr marL="2743200" indent="0" algn="l" rtl="0" fontAlgn="base">
              <a:spcBef>
                <a:spcPct val="20000"/>
              </a:spcBef>
              <a:spcAft>
                <a:spcPct val="0"/>
              </a:spcAft>
              <a:buNone/>
              <a:defRPr sz="1600" b="1">
                <a:solidFill>
                  <a:schemeClr val="tx1"/>
                </a:solidFill>
                <a:latin typeface="+mn-lt"/>
              </a:defRPr>
            </a:lvl7pPr>
            <a:lvl8pPr marL="3200400" indent="0" algn="l" rtl="0" fontAlgn="base">
              <a:spcBef>
                <a:spcPct val="20000"/>
              </a:spcBef>
              <a:spcAft>
                <a:spcPct val="0"/>
              </a:spcAft>
              <a:buNone/>
              <a:defRPr sz="1600" b="1">
                <a:solidFill>
                  <a:schemeClr val="tx1"/>
                </a:solidFill>
                <a:latin typeface="+mn-lt"/>
              </a:defRPr>
            </a:lvl8pPr>
            <a:lvl9pPr marL="3657600" indent="0" algn="l" rtl="0" fontAlgn="base">
              <a:spcBef>
                <a:spcPct val="20000"/>
              </a:spcBef>
              <a:spcAft>
                <a:spcPct val="0"/>
              </a:spcAft>
              <a:buNone/>
              <a:defRPr sz="1600" b="1">
                <a:solidFill>
                  <a:schemeClr val="tx1"/>
                </a:solidFill>
                <a:latin typeface="+mn-lt"/>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zh-CN" altLang="en-US" sz="2800" b="1" i="0" u="none" strike="noStrike" kern="0" cap="none" spc="0" normalizeH="0" baseline="0" noProof="0" dirty="0">
                <a:ln>
                  <a:noFill/>
                </a:ln>
                <a:solidFill>
                  <a:srgbClr val="000000"/>
                </a:solidFill>
                <a:effectLst/>
                <a:uLnTx/>
                <a:uFillTx/>
                <a:latin typeface="Times New Roman"/>
                <a:ea typeface="黑体"/>
                <a:cs typeface="+mn-cs"/>
              </a:rPr>
              <a:t>响应频率（分类问题所考虑的频率）</a:t>
            </a:r>
            <a:endParaRPr kumimoji="0" lang="en-US" sz="2800" b="1" i="0" u="none" strike="noStrike" kern="0" cap="none" spc="0" normalizeH="0" baseline="0" noProof="0" dirty="0">
              <a:ln>
                <a:noFill/>
              </a:ln>
              <a:solidFill>
                <a:srgbClr val="000000"/>
              </a:solidFill>
              <a:effectLst/>
              <a:uLnTx/>
              <a:uFillTx/>
              <a:latin typeface="Times New Roman"/>
              <a:ea typeface="黑体"/>
              <a:cs typeface="+mn-cs"/>
            </a:endParaRPr>
          </a:p>
        </p:txBody>
      </p:sp>
      <mc:AlternateContent xmlns:mc="http://schemas.openxmlformats.org/markup-compatibility/2006" xmlns:a14="http://schemas.microsoft.com/office/drawing/2010/main">
        <mc:Choice Requires="a14">
          <p:sp>
            <p:nvSpPr>
              <p:cNvPr id="8" name="内容占位符 5">
                <a:extLst>
                  <a:ext uri="{FF2B5EF4-FFF2-40B4-BE49-F238E27FC236}">
                    <a16:creationId xmlns:a16="http://schemas.microsoft.com/office/drawing/2014/main" id="{5C1363FF-BB0C-EAD2-F631-31DA674DAF2D}"/>
                  </a:ext>
                </a:extLst>
              </p:cNvPr>
              <p:cNvSpPr txBox="1">
                <a:spLocks/>
              </p:cNvSpPr>
              <p:nvPr/>
            </p:nvSpPr>
            <p:spPr bwMode="auto">
              <a:xfrm>
                <a:off x="5894447" y="1610787"/>
                <a:ext cx="6140151" cy="39512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18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a:lstStyle>
              <a:p>
                <a:pPr marR="0" lvl="0" algn="l" defTabSz="914400" rtl="0" eaLnBrk="0" fontAlgn="base" latinLnBrk="0" hangingPunct="0">
                  <a:lnSpc>
                    <a:spcPct val="150000"/>
                  </a:lnSpc>
                  <a:spcBef>
                    <a:spcPct val="20000"/>
                  </a:spcBef>
                  <a:spcAft>
                    <a:spcPct val="0"/>
                  </a:spcAft>
                  <a:buClrTx/>
                  <a:buSzTx/>
                  <a:buFont typeface="Wingdings" panose="05000000000000000000" pitchFamily="2" charset="2"/>
                  <a:buChar char="p"/>
                  <a:tabLst/>
                  <a:defRPr/>
                </a:pPr>
                <a:r>
                  <a:rPr kumimoji="0" lang="zh-CN" altLang="en-US"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一个通用的输入</a:t>
                </a:r>
                <a:r>
                  <a:rPr kumimoji="0" lang="en-US" altLang="zh-CN"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输出映射 </a:t>
                </a:r>
                <a14:m>
                  <m:oMath xmlns:m="http://schemas.openxmlformats.org/officeDocument/2006/math">
                    <m:r>
                      <a:rPr kumimoji="0" lang="en-US" altLang="zh-CN" b="0" i="1" u="none" strike="noStrike" kern="0" cap="none" spc="0" normalizeH="0" baseline="0" noProof="0" smtClean="0">
                        <a:ln>
                          <a:noFill/>
                        </a:ln>
                        <a:solidFill>
                          <a:srgbClr val="000000"/>
                        </a:solidFill>
                        <a:effectLst/>
                        <a:uLnTx/>
                        <a:uFillTx/>
                        <a:latin typeface="Cambria Math" panose="02040503050406030204" pitchFamily="18" charset="0"/>
                        <a:ea typeface="黑体"/>
                      </a:rPr>
                      <m:t>𝑓</m:t>
                    </m:r>
                  </m:oMath>
                </a14:m>
                <a:endParaRPr kumimoji="0" lang="en-US"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R="0" lvl="0" algn="l" defTabSz="914400" rtl="0" eaLnBrk="0" fontAlgn="base" latinLnBrk="0" hangingPunct="0">
                  <a:lnSpc>
                    <a:spcPct val="150000"/>
                  </a:lnSpc>
                  <a:spcBef>
                    <a:spcPct val="20000"/>
                  </a:spcBef>
                  <a:spcAft>
                    <a:spcPct val="0"/>
                  </a:spcAft>
                  <a:buClrTx/>
                  <a:buSzTx/>
                  <a:buFont typeface="Wingdings" panose="05000000000000000000" pitchFamily="2" charset="2"/>
                  <a:buChar char="p"/>
                  <a:tabLst/>
                  <a:defRPr/>
                </a:pPr>
                <a:r>
                  <a:rPr kumimoji="0" lang="zh-CN" altLang="en-US"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高频：图像中第 𝑖</a:t>
                </a:r>
                <a:r>
                  <a:rPr kumimoji="0" lang="en-US" altLang="zh-CN"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0" lang="zh-CN" altLang="en-US"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个像素强度的微小变化可能会引起输出的显著变化。</a:t>
                </a:r>
                <a:endParaRPr kumimoji="0" lang="en-US"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mc:Choice>
        <mc:Fallback xmlns="">
          <p:sp>
            <p:nvSpPr>
              <p:cNvPr id="8" name="内容占位符 5">
                <a:extLst>
                  <a:ext uri="{FF2B5EF4-FFF2-40B4-BE49-F238E27FC236}">
                    <a16:creationId xmlns:a16="http://schemas.microsoft.com/office/drawing/2014/main" id="{94D98116-10A9-BEE2-A9DA-F03634BD672F}"/>
                  </a:ext>
                </a:extLst>
              </p:cNvPr>
              <p:cNvSpPr txBox="1">
                <a:spLocks noRot="1" noChangeAspect="1" noMove="1" noResize="1" noEditPoints="1" noAdjustHandles="1" noChangeArrowheads="1" noChangeShapeType="1" noTextEdit="1"/>
              </p:cNvSpPr>
              <p:nvPr/>
            </p:nvSpPr>
            <p:spPr bwMode="auto">
              <a:xfrm>
                <a:off x="5894447" y="1610787"/>
                <a:ext cx="6140151" cy="3951288"/>
              </a:xfrm>
              <a:prstGeom prst="rect">
                <a:avLst/>
              </a:prstGeom>
              <a:blipFill>
                <a:blip r:embed="rId2"/>
                <a:stretch>
                  <a:fillRect l="-139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97FCD12D-7C05-4B42-FFFA-C1FEAF84C4BD}"/>
              </a:ext>
            </a:extLst>
          </p:cNvPr>
          <p:cNvSpPr/>
          <p:nvPr/>
        </p:nvSpPr>
        <p:spPr>
          <a:xfrm>
            <a:off x="635089" y="3586431"/>
            <a:ext cx="1856072" cy="1087438"/>
          </a:xfrm>
          <a:prstGeom prst="rect">
            <a:avLst/>
          </a:prstGeom>
          <a:solidFill>
            <a:srgbClr val="00CC99"/>
          </a:solidFill>
          <a:ln w="25400" cap="flat" cmpd="sng" algn="ctr">
            <a:solidFill>
              <a:srgbClr val="00CC99">
                <a:shade val="50000"/>
              </a:srgbClr>
            </a:solid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Times New Roman"/>
              <a:ea typeface="黑体"/>
              <a:cs typeface="+mn-cs"/>
            </a:endParaRPr>
          </a:p>
        </p:txBody>
      </p:sp>
      <p:sp>
        <p:nvSpPr>
          <p:cNvPr id="11" name="文本框 10">
            <a:extLst>
              <a:ext uri="{FF2B5EF4-FFF2-40B4-BE49-F238E27FC236}">
                <a16:creationId xmlns:a16="http://schemas.microsoft.com/office/drawing/2014/main" id="{6B00AC2F-3EFE-A865-3F91-6C6F64F5AA6A}"/>
              </a:ext>
            </a:extLst>
          </p:cNvPr>
          <p:cNvSpPr txBox="1"/>
          <p:nvPr/>
        </p:nvSpPr>
        <p:spPr>
          <a:xfrm>
            <a:off x="562418" y="4768899"/>
            <a:ext cx="2001413"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零频：颜色相同</a:t>
            </a:r>
            <a:endParaRPr kumimoji="0" 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pic>
        <p:nvPicPr>
          <p:cNvPr id="12" name="Picture 2" descr="Image result for 变化 很大 自然图像">
            <a:extLst>
              <a:ext uri="{FF2B5EF4-FFF2-40B4-BE49-F238E27FC236}">
                <a16:creationId xmlns:a16="http://schemas.microsoft.com/office/drawing/2014/main" id="{2D95094A-FF9F-A093-5AD2-8EAF0B324EF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80367" y="3553491"/>
            <a:ext cx="1667540" cy="1120378"/>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DCC595EE-2568-A592-1B9E-D7C2978CD16C}"/>
              </a:ext>
            </a:extLst>
          </p:cNvPr>
          <p:cNvSpPr txBox="1"/>
          <p:nvPr/>
        </p:nvSpPr>
        <p:spPr>
          <a:xfrm>
            <a:off x="2870807" y="4764870"/>
            <a:ext cx="2286660"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高频：锐利的边缘</a:t>
            </a:r>
            <a:endParaRPr kumimoji="0" 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pic>
        <p:nvPicPr>
          <p:cNvPr id="14" name="Picture 4">
            <a:extLst>
              <a:ext uri="{FF2B5EF4-FFF2-40B4-BE49-F238E27FC236}">
                <a16:creationId xmlns:a16="http://schemas.microsoft.com/office/drawing/2014/main" id="{2A954C88-A948-0457-0F2F-E9455266A2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1850" y="3284621"/>
            <a:ext cx="5982748" cy="2370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9202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B1D9D-DCE8-4C72-AF53-A9AFAB1D16C0}"/>
              </a:ext>
            </a:extLst>
          </p:cNvPr>
          <p:cNvSpPr>
            <a:spLocks noGrp="1"/>
          </p:cNvSpPr>
          <p:nvPr>
            <p:ph type="title"/>
          </p:nvPr>
        </p:nvSpPr>
        <p:spPr/>
        <p:txBody>
          <a:bodyPr/>
          <a:lstStyle/>
          <a:p>
            <a:r>
              <a:rPr lang="zh-CN" altLang="en-US" dirty="0"/>
              <a:t>高响应频率的示例</a:t>
            </a:r>
          </a:p>
        </p:txBody>
      </p:sp>
      <p:sp>
        <p:nvSpPr>
          <p:cNvPr id="17" name="双括号 16">
            <a:extLst>
              <a:ext uri="{FF2B5EF4-FFF2-40B4-BE49-F238E27FC236}">
                <a16:creationId xmlns:a16="http://schemas.microsoft.com/office/drawing/2014/main" id="{062FC88B-FB78-4D60-981F-806222379BFD}"/>
              </a:ext>
            </a:extLst>
          </p:cNvPr>
          <p:cNvSpPr/>
          <p:nvPr/>
        </p:nvSpPr>
        <p:spPr>
          <a:xfrm>
            <a:off x="3161097" y="1299633"/>
            <a:ext cx="914400" cy="3255434"/>
          </a:xfrm>
          <a:prstGeom prst="bracketPair">
            <a:avLst/>
          </a:prstGeom>
          <a:noFill/>
          <a:ln w="38100" cap="flat" cmpd="sng" algn="ctr">
            <a:solidFill>
              <a:srgbClr val="000000"/>
            </a:solid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Times New Roman"/>
              <a:ea typeface="黑体"/>
              <a:cs typeface="+mn-cs"/>
            </a:endParaRPr>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E4D2EC56-27F5-4892-B6F6-8AECAECCAB68}"/>
                  </a:ext>
                </a:extLst>
              </p:cNvPr>
              <p:cNvSpPr txBox="1"/>
              <p:nvPr/>
            </p:nvSpPr>
            <p:spPr>
              <a:xfrm>
                <a:off x="3161097" y="1332055"/>
                <a:ext cx="914400" cy="3477875"/>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e>
                        <m:sub>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𝑥</m:t>
                          </m:r>
                        </m:e>
                        <m: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𝑥</m:t>
                          </m:r>
                        </m:e>
                        <m:sub>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3</m:t>
                          </m:r>
                        </m:sub>
                      </m:sSub>
                    </m:oMath>
                  </m:oMathPara>
                </a14:m>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𝑥</m:t>
                          </m:r>
                        </m:e>
                        <m:sub>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4</m:t>
                          </m:r>
                        </m:sub>
                      </m:sSub>
                    </m:oMath>
                  </m:oMathPara>
                </a14:m>
                <a:endPar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黑体"/>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rPr>
                        <m:t>.</m:t>
                      </m:r>
                    </m:oMath>
                  </m:oMathPara>
                </a14:m>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rPr>
                        <m:t>.</m:t>
                      </m:r>
                    </m:oMath>
                  </m:oMathPara>
                </a14:m>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rPr>
                        <m:t>.</m:t>
                      </m:r>
                    </m:oMath>
                  </m:oMathPara>
                </a14:m>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𝑥</m:t>
                          </m:r>
                        </m:e>
                        <m:sub>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78</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𝑥</m:t>
                          </m:r>
                        </m:e>
                        <m:sub>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783</m:t>
                          </m:r>
                        </m:sub>
                      </m:sSub>
                    </m:oMath>
                  </m:oMathPara>
                </a14:m>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𝑥</m:t>
                          </m:r>
                        </m:e>
                        <m:sub>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784</m:t>
                          </m:r>
                        </m:sub>
                      </m:sSub>
                    </m:oMath>
                  </m:oMathPara>
                </a14:m>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endParaRPr>
              </a:p>
            </p:txBody>
          </p:sp>
        </mc:Choice>
        <mc:Fallback xmlns="">
          <p:sp>
            <p:nvSpPr>
              <p:cNvPr id="18" name="文本框 17">
                <a:extLst>
                  <a:ext uri="{FF2B5EF4-FFF2-40B4-BE49-F238E27FC236}">
                    <a16:creationId xmlns:a16="http://schemas.microsoft.com/office/drawing/2014/main" id="{E4D2EC56-27F5-4892-B6F6-8AECAECCAB68}"/>
                  </a:ext>
                </a:extLst>
              </p:cNvPr>
              <p:cNvSpPr txBox="1">
                <a:spLocks noRot="1" noChangeAspect="1" noMove="1" noResize="1" noEditPoints="1" noAdjustHandles="1" noChangeArrowheads="1" noChangeShapeType="1" noTextEdit="1"/>
              </p:cNvSpPr>
              <p:nvPr/>
            </p:nvSpPr>
            <p:spPr>
              <a:xfrm>
                <a:off x="3161097" y="1332055"/>
                <a:ext cx="914400" cy="3477875"/>
              </a:xfrm>
              <a:prstGeom prst="rect">
                <a:avLst/>
              </a:prstGeom>
              <a:blipFill>
                <a:blip r:embed="rId2"/>
                <a:stretch>
                  <a:fillRect/>
                </a:stretch>
              </a:blipFill>
            </p:spPr>
            <p:txBody>
              <a:bodyPr/>
              <a:lstStyle/>
              <a:p>
                <a:r>
                  <a:rPr lang="zh-CN" altLang="en-US">
                    <a:noFill/>
                  </a:rPr>
                  <a:t> </a:t>
                </a:r>
              </a:p>
            </p:txBody>
          </p:sp>
        </mc:Fallback>
      </mc:AlternateContent>
      <p:sp>
        <p:nvSpPr>
          <p:cNvPr id="19" name="箭头: 右 18">
            <a:extLst>
              <a:ext uri="{FF2B5EF4-FFF2-40B4-BE49-F238E27FC236}">
                <a16:creationId xmlns:a16="http://schemas.microsoft.com/office/drawing/2014/main" id="{DEB97F9F-F25A-48AF-B11E-4B35CE963406}"/>
              </a:ext>
            </a:extLst>
          </p:cNvPr>
          <p:cNvSpPr/>
          <p:nvPr/>
        </p:nvSpPr>
        <p:spPr>
          <a:xfrm>
            <a:off x="4761297" y="2843864"/>
            <a:ext cx="2438400" cy="457200"/>
          </a:xfrm>
          <a:prstGeom prst="rightArrow">
            <a:avLst/>
          </a:prstGeom>
          <a:solidFill>
            <a:schemeClr val="dk1"/>
          </a:solidFill>
          <a:ln w="28575">
            <a:solidFill>
              <a:schemeClr val="tx2"/>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effectLst/>
              <a:uLnTx/>
              <a:uFillTx/>
              <a:latin typeface="Times New Roman"/>
              <a:ea typeface="黑体"/>
              <a:cs typeface="+mn-cs"/>
            </a:endParaRPr>
          </a:p>
        </p:txBody>
      </p:sp>
      <p:sp>
        <p:nvSpPr>
          <p:cNvPr id="20" name="双括号 19">
            <a:extLst>
              <a:ext uri="{FF2B5EF4-FFF2-40B4-BE49-F238E27FC236}">
                <a16:creationId xmlns:a16="http://schemas.microsoft.com/office/drawing/2014/main" id="{CD8B89EE-7D37-44F6-B513-6A90F8F5B95A}"/>
              </a:ext>
            </a:extLst>
          </p:cNvPr>
          <p:cNvSpPr/>
          <p:nvPr/>
        </p:nvSpPr>
        <p:spPr>
          <a:xfrm>
            <a:off x="8225466" y="1967564"/>
            <a:ext cx="457200" cy="2209800"/>
          </a:xfrm>
          <a:prstGeom prst="bracketPair">
            <a:avLst/>
          </a:prstGeom>
          <a:noFill/>
          <a:ln w="38100" cap="flat" cmpd="sng" algn="ctr">
            <a:solidFill>
              <a:srgbClr val="000000"/>
            </a:solid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Times New Roman"/>
              <a:ea typeface="黑体"/>
              <a:cs typeface="+mn-cs"/>
            </a:endParaRPr>
          </a:p>
        </p:txBody>
      </p:sp>
      <p:sp>
        <p:nvSpPr>
          <p:cNvPr id="21" name="文本框 20">
            <a:extLst>
              <a:ext uri="{FF2B5EF4-FFF2-40B4-BE49-F238E27FC236}">
                <a16:creationId xmlns:a16="http://schemas.microsoft.com/office/drawing/2014/main" id="{EECD0D34-B4B7-47CB-A8D0-0F7C2D76768B}"/>
              </a:ext>
            </a:extLst>
          </p:cNvPr>
          <p:cNvSpPr txBox="1"/>
          <p:nvPr/>
        </p:nvSpPr>
        <p:spPr>
          <a:xfrm>
            <a:off x="2932497" y="4842352"/>
            <a:ext cx="1371600" cy="461665"/>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zh-CN" altLang="en-US" sz="2400" dirty="0">
                <a:solidFill>
                  <a:srgbClr val="000000"/>
                </a:solidFill>
                <a:latin typeface="微软雅黑" panose="020B0503020204020204" pitchFamily="34" charset="-122"/>
                <a:ea typeface="微软雅黑" panose="020B0503020204020204" pitchFamily="34" charset="-122"/>
              </a:rPr>
              <a:t>像素值</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75EC859F-E88D-46FB-BA8A-2B70F535AC7A}"/>
              </a:ext>
            </a:extLst>
          </p:cNvPr>
          <p:cNvSpPr txBox="1"/>
          <p:nvPr/>
        </p:nvSpPr>
        <p:spPr>
          <a:xfrm>
            <a:off x="8028690" y="4842352"/>
            <a:ext cx="850751" cy="461665"/>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标签</a:t>
            </a:r>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2244C8C6-5D4B-4B8E-A10A-1889E7BF4C88}"/>
                  </a:ext>
                </a:extLst>
              </p:cNvPr>
              <p:cNvSpPr txBox="1"/>
              <p:nvPr/>
            </p:nvSpPr>
            <p:spPr>
              <a:xfrm>
                <a:off x="8149266" y="1967564"/>
                <a:ext cx="609600" cy="2246769"/>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oMath>
                  </m:oMathPara>
                </a14:m>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0</m:t>
                      </m:r>
                    </m:oMath>
                  </m:oMathPara>
                </a14:m>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rPr>
                  <a:t>0</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2000" dirty="0">
                    <a:solidFill>
                      <a:srgbClr val="000000"/>
                    </a:solidFill>
                    <a:latin typeface="Times New Roman" panose="02020603050405020304" pitchFamily="18" charset="0"/>
                    <a:ea typeface="黑体"/>
                  </a:rPr>
                  <a:t>.</a:t>
                </a: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rPr>
                  <a:t>.</a:t>
                </a:r>
              </a:p>
              <a:p>
                <a:pPr marL="0" marR="0" lvl="0" indent="0" algn="ctr"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n-US" altLang="zh-CN" sz="2000" b="0" i="0" u="none" strike="noStrike" kern="1200" cap="none" spc="0" normalizeH="0" baseline="0" noProof="0" dirty="0">
                          <a:ln>
                            <a:noFill/>
                          </a:ln>
                          <a:solidFill>
                            <a:srgbClr val="000000"/>
                          </a:solidFill>
                          <a:effectLst/>
                          <a:uLnTx/>
                          <a:uFillTx/>
                          <a:latin typeface="Cambria Math" panose="02040503050406030204" pitchFamily="18" charset="0"/>
                          <a:ea typeface="黑体"/>
                          <a:cs typeface="+mn-cs"/>
                        </a:rPr>
                        <m:t>.</m:t>
                      </m:r>
                    </m:oMath>
                  </m:oMathPara>
                </a14:m>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 0</m:t>
                          </m:r>
                        </m:e>
                        <m:sub>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 </m:t>
                          </m:r>
                        </m:sub>
                      </m:sSub>
                    </m:oMath>
                  </m:oMathPara>
                </a14:m>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endParaRPr>
              </a:p>
            </p:txBody>
          </p:sp>
        </mc:Choice>
        <mc:Fallback xmlns="">
          <p:sp>
            <p:nvSpPr>
              <p:cNvPr id="23" name="文本框 22">
                <a:extLst>
                  <a:ext uri="{FF2B5EF4-FFF2-40B4-BE49-F238E27FC236}">
                    <a16:creationId xmlns:a16="http://schemas.microsoft.com/office/drawing/2014/main" id="{2244C8C6-5D4B-4B8E-A10A-1889E7BF4C88}"/>
                  </a:ext>
                </a:extLst>
              </p:cNvPr>
              <p:cNvSpPr txBox="1">
                <a:spLocks noRot="1" noChangeAspect="1" noMove="1" noResize="1" noEditPoints="1" noAdjustHandles="1" noChangeArrowheads="1" noChangeShapeType="1" noTextEdit="1"/>
              </p:cNvSpPr>
              <p:nvPr/>
            </p:nvSpPr>
            <p:spPr>
              <a:xfrm>
                <a:off x="8149266" y="1967564"/>
                <a:ext cx="609600" cy="2246769"/>
              </a:xfrm>
              <a:prstGeom prst="rect">
                <a:avLst/>
              </a:prstGeom>
              <a:blipFill>
                <a:blip r:embed="rId3"/>
                <a:stretch>
                  <a:fillRect/>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A9A3D7FE-44D0-1611-A0A4-5226E67683AF}"/>
              </a:ext>
            </a:extLst>
          </p:cNvPr>
          <p:cNvSpPr txBox="1"/>
          <p:nvPr/>
        </p:nvSpPr>
        <p:spPr>
          <a:xfrm>
            <a:off x="8879441" y="1967564"/>
            <a:ext cx="1784463"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分类为第一类</a:t>
            </a:r>
          </a:p>
        </p:txBody>
      </p:sp>
    </p:spTree>
    <p:extLst>
      <p:ext uri="{BB962C8B-B14F-4D97-AF65-F5344CB8AC3E}">
        <p14:creationId xmlns:p14="http://schemas.microsoft.com/office/powerpoint/2010/main" val="2429052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4628A-D5B4-18C9-5EBB-DA70636443B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147C276-21BE-7D77-E2C5-9FDAA425EBEB}"/>
              </a:ext>
            </a:extLst>
          </p:cNvPr>
          <p:cNvSpPr>
            <a:spLocks noGrp="1"/>
          </p:cNvSpPr>
          <p:nvPr>
            <p:ph type="title"/>
          </p:nvPr>
        </p:nvSpPr>
        <p:spPr/>
        <p:txBody>
          <a:bodyPr/>
          <a:lstStyle/>
          <a:p>
            <a:r>
              <a:rPr lang="zh-CN" altLang="en-US" dirty="0"/>
              <a:t>高响应频率的示例</a:t>
            </a:r>
          </a:p>
        </p:txBody>
      </p:sp>
      <p:sp>
        <p:nvSpPr>
          <p:cNvPr id="17" name="双括号 16">
            <a:extLst>
              <a:ext uri="{FF2B5EF4-FFF2-40B4-BE49-F238E27FC236}">
                <a16:creationId xmlns:a16="http://schemas.microsoft.com/office/drawing/2014/main" id="{511A78BC-9857-DF92-42B2-6E2605460E6A}"/>
              </a:ext>
            </a:extLst>
          </p:cNvPr>
          <p:cNvSpPr/>
          <p:nvPr/>
        </p:nvSpPr>
        <p:spPr>
          <a:xfrm>
            <a:off x="3161097" y="1299633"/>
            <a:ext cx="914400" cy="3255434"/>
          </a:xfrm>
          <a:prstGeom prst="bracketPair">
            <a:avLst/>
          </a:prstGeom>
          <a:noFill/>
          <a:ln w="38100" cap="flat" cmpd="sng" algn="ctr">
            <a:solidFill>
              <a:srgbClr val="000000"/>
            </a:solid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Times New Roman"/>
              <a:ea typeface="黑体"/>
              <a:cs typeface="+mn-cs"/>
            </a:endParaRPr>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08D6953B-6F70-F82B-7E5E-A88E9DA5BD04}"/>
                  </a:ext>
                </a:extLst>
              </p:cNvPr>
              <p:cNvSpPr txBox="1"/>
              <p:nvPr/>
            </p:nvSpPr>
            <p:spPr>
              <a:xfrm>
                <a:off x="3161097" y="1332055"/>
                <a:ext cx="914400" cy="3477875"/>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e>
                        <m:sub>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𝑥</m:t>
                          </m:r>
                        </m:e>
                        <m: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0" lang="en-US" altLang="zh-CN" sz="2000" b="1"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000" b="1" i="1" u="none" strike="noStrike" kern="1200" cap="none" spc="0" normalizeH="0" baseline="0" noProof="0" smtClean="0">
                          <a:ln>
                            <a:noFill/>
                          </a:ln>
                          <a:solidFill>
                            <a:schemeClr val="tx1"/>
                          </a:solidFill>
                          <a:effectLst/>
                          <a:uLnTx/>
                          <a:uFillTx/>
                          <a:latin typeface="Cambria Math" panose="02040503050406030204" pitchFamily="18" charset="0"/>
                          <a:cs typeface="+mn-cs"/>
                        </a:rPr>
                        <m:t>𝜹</m:t>
                      </m:r>
                    </m:oMath>
                  </m:oMathPara>
                </a14:m>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𝑥</m:t>
                          </m:r>
                        </m:e>
                        <m:sub>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3</m:t>
                          </m:r>
                        </m:sub>
                      </m:sSub>
                    </m:oMath>
                  </m:oMathPara>
                </a14:m>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𝑥</m:t>
                          </m:r>
                        </m:e>
                        <m:sub>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4</m:t>
                          </m:r>
                        </m:sub>
                      </m:sSub>
                    </m:oMath>
                  </m:oMathPara>
                </a14:m>
                <a:endPar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黑体"/>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rPr>
                        <m:t>.</m:t>
                      </m:r>
                    </m:oMath>
                  </m:oMathPara>
                </a14:m>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rPr>
                        <m:t>.</m:t>
                      </m:r>
                    </m:oMath>
                  </m:oMathPara>
                </a14:m>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rPr>
                        <m:t>.</m:t>
                      </m:r>
                    </m:oMath>
                  </m:oMathPara>
                </a14:m>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𝑥</m:t>
                          </m:r>
                        </m:e>
                        <m:sub>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78</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𝑥</m:t>
                          </m:r>
                        </m:e>
                        <m:sub>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783</m:t>
                          </m:r>
                        </m:sub>
                      </m:sSub>
                    </m:oMath>
                  </m:oMathPara>
                </a14:m>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𝑥</m:t>
                          </m:r>
                        </m:e>
                        <m:sub>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784</m:t>
                          </m:r>
                        </m:sub>
                      </m:sSub>
                    </m:oMath>
                  </m:oMathPara>
                </a14:m>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endParaRPr>
              </a:p>
            </p:txBody>
          </p:sp>
        </mc:Choice>
        <mc:Fallback xmlns="">
          <p:sp>
            <p:nvSpPr>
              <p:cNvPr id="18" name="文本框 17">
                <a:extLst>
                  <a:ext uri="{FF2B5EF4-FFF2-40B4-BE49-F238E27FC236}">
                    <a16:creationId xmlns:a16="http://schemas.microsoft.com/office/drawing/2014/main" id="{08D6953B-6F70-F82B-7E5E-A88E9DA5BD04}"/>
                  </a:ext>
                </a:extLst>
              </p:cNvPr>
              <p:cNvSpPr txBox="1">
                <a:spLocks noRot="1" noChangeAspect="1" noMove="1" noResize="1" noEditPoints="1" noAdjustHandles="1" noChangeArrowheads="1" noChangeShapeType="1" noTextEdit="1"/>
              </p:cNvSpPr>
              <p:nvPr/>
            </p:nvSpPr>
            <p:spPr>
              <a:xfrm>
                <a:off x="3161097" y="1332055"/>
                <a:ext cx="914400" cy="3477875"/>
              </a:xfrm>
              <a:prstGeom prst="rect">
                <a:avLst/>
              </a:prstGeom>
              <a:blipFill>
                <a:blip r:embed="rId2"/>
                <a:stretch>
                  <a:fillRect/>
                </a:stretch>
              </a:blipFill>
            </p:spPr>
            <p:txBody>
              <a:bodyPr/>
              <a:lstStyle/>
              <a:p>
                <a:r>
                  <a:rPr lang="zh-CN" altLang="en-US">
                    <a:noFill/>
                  </a:rPr>
                  <a:t> </a:t>
                </a:r>
              </a:p>
            </p:txBody>
          </p:sp>
        </mc:Fallback>
      </mc:AlternateContent>
      <p:sp>
        <p:nvSpPr>
          <p:cNvPr id="19" name="箭头: 右 18">
            <a:extLst>
              <a:ext uri="{FF2B5EF4-FFF2-40B4-BE49-F238E27FC236}">
                <a16:creationId xmlns:a16="http://schemas.microsoft.com/office/drawing/2014/main" id="{AA377B50-CE37-A59C-0CC4-AC9C0F8E1F2A}"/>
              </a:ext>
            </a:extLst>
          </p:cNvPr>
          <p:cNvSpPr/>
          <p:nvPr/>
        </p:nvSpPr>
        <p:spPr>
          <a:xfrm>
            <a:off x="4761297" y="2843864"/>
            <a:ext cx="2438400" cy="457200"/>
          </a:xfrm>
          <a:prstGeom prst="rightArrow">
            <a:avLst/>
          </a:prstGeom>
          <a:solidFill>
            <a:schemeClr val="dk1"/>
          </a:solidFill>
          <a:ln w="28575">
            <a:solidFill>
              <a:schemeClr val="tx2"/>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effectLst/>
              <a:uLnTx/>
              <a:uFillTx/>
              <a:latin typeface="Times New Roman"/>
              <a:ea typeface="黑体"/>
              <a:cs typeface="+mn-cs"/>
            </a:endParaRPr>
          </a:p>
        </p:txBody>
      </p:sp>
      <p:sp>
        <p:nvSpPr>
          <p:cNvPr id="20" name="双括号 19">
            <a:extLst>
              <a:ext uri="{FF2B5EF4-FFF2-40B4-BE49-F238E27FC236}">
                <a16:creationId xmlns:a16="http://schemas.microsoft.com/office/drawing/2014/main" id="{973FEC07-EA0F-7802-64BF-A1F2B826A8B8}"/>
              </a:ext>
            </a:extLst>
          </p:cNvPr>
          <p:cNvSpPr/>
          <p:nvPr/>
        </p:nvSpPr>
        <p:spPr>
          <a:xfrm>
            <a:off x="8225466" y="1967564"/>
            <a:ext cx="457200" cy="2209800"/>
          </a:xfrm>
          <a:prstGeom prst="bracketPair">
            <a:avLst/>
          </a:prstGeom>
          <a:noFill/>
          <a:ln w="38100" cap="flat" cmpd="sng" algn="ctr">
            <a:solidFill>
              <a:srgbClr val="000000"/>
            </a:solid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Times New Roman"/>
              <a:ea typeface="黑体"/>
              <a:cs typeface="+mn-cs"/>
            </a:endParaRPr>
          </a:p>
        </p:txBody>
      </p:sp>
      <p:sp>
        <p:nvSpPr>
          <p:cNvPr id="21" name="文本框 20">
            <a:extLst>
              <a:ext uri="{FF2B5EF4-FFF2-40B4-BE49-F238E27FC236}">
                <a16:creationId xmlns:a16="http://schemas.microsoft.com/office/drawing/2014/main" id="{6423E512-F5A1-E8E3-CDFD-72BEF9BB52F1}"/>
              </a:ext>
            </a:extLst>
          </p:cNvPr>
          <p:cNvSpPr txBox="1"/>
          <p:nvPr/>
        </p:nvSpPr>
        <p:spPr>
          <a:xfrm>
            <a:off x="2932497" y="4842352"/>
            <a:ext cx="1371600" cy="461665"/>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zh-CN" altLang="en-US" sz="2400" dirty="0">
                <a:solidFill>
                  <a:srgbClr val="000000"/>
                </a:solidFill>
                <a:latin typeface="微软雅黑" panose="020B0503020204020204" pitchFamily="34" charset="-122"/>
                <a:ea typeface="微软雅黑" panose="020B0503020204020204" pitchFamily="34" charset="-122"/>
              </a:rPr>
              <a:t>像素值</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74D4C620-4976-1A12-E58A-7A36E7275A0C}"/>
              </a:ext>
            </a:extLst>
          </p:cNvPr>
          <p:cNvSpPr txBox="1"/>
          <p:nvPr/>
        </p:nvSpPr>
        <p:spPr>
          <a:xfrm>
            <a:off x="8028690" y="4842352"/>
            <a:ext cx="850751" cy="461665"/>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标签</a:t>
            </a:r>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28C73CB5-09E0-CE29-0D57-49ACECD70467}"/>
                  </a:ext>
                </a:extLst>
              </p:cNvPr>
              <p:cNvSpPr txBox="1"/>
              <p:nvPr/>
            </p:nvSpPr>
            <p:spPr>
              <a:xfrm>
                <a:off x="8149266" y="1967564"/>
                <a:ext cx="609600" cy="2246769"/>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000" b="1" i="1" u="none" strike="noStrike" kern="1200" cap="none" spc="0" normalizeH="0" baseline="0" noProof="0" smtClean="0">
                          <a:ln>
                            <a:noFill/>
                          </a:ln>
                          <a:solidFill>
                            <a:schemeClr val="tx1"/>
                          </a:solidFill>
                          <a:effectLst/>
                          <a:uLnTx/>
                          <a:uFillTx/>
                          <a:latin typeface="Cambria Math" panose="02040503050406030204" pitchFamily="18" charset="0"/>
                          <a:ea typeface="黑体"/>
                          <a:cs typeface="+mn-cs"/>
                        </a:rPr>
                        <m:t>𝟎</m:t>
                      </m:r>
                    </m:oMath>
                  </m:oMathPara>
                </a14:m>
                <a:endParaRPr kumimoji="0"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ea typeface="黑体"/>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000" b="1" i="1" u="none" strike="noStrike" kern="1200" cap="none" spc="0" normalizeH="0" baseline="0" noProof="0" smtClean="0">
                          <a:ln>
                            <a:noFill/>
                          </a:ln>
                          <a:solidFill>
                            <a:schemeClr val="tx1"/>
                          </a:solidFill>
                          <a:effectLst/>
                          <a:uLnTx/>
                          <a:uFillTx/>
                          <a:latin typeface="Cambria Math" panose="02040503050406030204" pitchFamily="18" charset="0"/>
                          <a:ea typeface="黑体"/>
                          <a:cs typeface="+mn-cs"/>
                        </a:rPr>
                        <m:t>𝟏</m:t>
                      </m:r>
                    </m:oMath>
                  </m:oMathPara>
                </a14:m>
                <a:endParaRPr kumimoji="0"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ea typeface="黑体"/>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rPr>
                  <a:t>0</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2000" dirty="0">
                    <a:solidFill>
                      <a:srgbClr val="000000"/>
                    </a:solidFill>
                    <a:latin typeface="Times New Roman" panose="02020603050405020304" pitchFamily="18" charset="0"/>
                    <a:ea typeface="黑体"/>
                  </a:rPr>
                  <a:t>.</a:t>
                </a: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rPr>
                  <a:t>.</a:t>
                </a:r>
              </a:p>
              <a:p>
                <a:pPr marL="0" marR="0" lvl="0" indent="0" algn="ctr"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n-US" altLang="zh-CN" sz="2000" b="0" i="0" u="none" strike="noStrike" kern="1200" cap="none" spc="0" normalizeH="0" baseline="0" noProof="0" dirty="0">
                          <a:ln>
                            <a:noFill/>
                          </a:ln>
                          <a:solidFill>
                            <a:srgbClr val="000000"/>
                          </a:solidFill>
                          <a:effectLst/>
                          <a:uLnTx/>
                          <a:uFillTx/>
                          <a:latin typeface="Cambria Math" panose="02040503050406030204" pitchFamily="18" charset="0"/>
                          <a:ea typeface="黑体"/>
                          <a:cs typeface="+mn-cs"/>
                        </a:rPr>
                        <m:t>.</m:t>
                      </m:r>
                    </m:oMath>
                  </m:oMathPara>
                </a14:m>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 0</m:t>
                          </m:r>
                        </m:e>
                        <m:sub>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 </m:t>
                          </m:r>
                        </m:sub>
                      </m:sSub>
                    </m:oMath>
                  </m:oMathPara>
                </a14:m>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endParaRPr>
              </a:p>
            </p:txBody>
          </p:sp>
        </mc:Choice>
        <mc:Fallback xmlns="">
          <p:sp>
            <p:nvSpPr>
              <p:cNvPr id="23" name="文本框 22">
                <a:extLst>
                  <a:ext uri="{FF2B5EF4-FFF2-40B4-BE49-F238E27FC236}">
                    <a16:creationId xmlns:a16="http://schemas.microsoft.com/office/drawing/2014/main" id="{28C73CB5-09E0-CE29-0D57-49ACECD70467}"/>
                  </a:ext>
                </a:extLst>
              </p:cNvPr>
              <p:cNvSpPr txBox="1">
                <a:spLocks noRot="1" noChangeAspect="1" noMove="1" noResize="1" noEditPoints="1" noAdjustHandles="1" noChangeArrowheads="1" noChangeShapeType="1" noTextEdit="1"/>
              </p:cNvSpPr>
              <p:nvPr/>
            </p:nvSpPr>
            <p:spPr>
              <a:xfrm>
                <a:off x="8149266" y="1967564"/>
                <a:ext cx="609600" cy="2246769"/>
              </a:xfrm>
              <a:prstGeom prst="rect">
                <a:avLst/>
              </a:prstGeom>
              <a:blipFill>
                <a:blip r:embed="rId3"/>
                <a:stretch>
                  <a:fillRect/>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F98C1352-ED71-FFA2-CBBA-1CD808F5A379}"/>
              </a:ext>
            </a:extLst>
          </p:cNvPr>
          <p:cNvSpPr txBox="1"/>
          <p:nvPr/>
        </p:nvSpPr>
        <p:spPr>
          <a:xfrm>
            <a:off x="8879441" y="2272363"/>
            <a:ext cx="1710725"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rPr>
              <a:t>分类为第二类</a:t>
            </a:r>
          </a:p>
        </p:txBody>
      </p:sp>
    </p:spTree>
    <p:extLst>
      <p:ext uri="{BB962C8B-B14F-4D97-AF65-F5344CB8AC3E}">
        <p14:creationId xmlns:p14="http://schemas.microsoft.com/office/powerpoint/2010/main" val="13744413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B1D9D-DCE8-4C72-AF53-A9AFAB1D16C0}"/>
              </a:ext>
            </a:extLst>
          </p:cNvPr>
          <p:cNvSpPr>
            <a:spLocks noGrp="1"/>
          </p:cNvSpPr>
          <p:nvPr>
            <p:ph type="title"/>
          </p:nvPr>
        </p:nvSpPr>
        <p:spPr/>
        <p:txBody>
          <a:bodyPr/>
          <a:lstStyle/>
          <a:p>
            <a:r>
              <a:rPr lang="zh-CN" altLang="en-US" dirty="0"/>
              <a:t>高维</a:t>
            </a:r>
            <a:r>
              <a:rPr lang="zh-CN" altLang="en-US" sz="3200" dirty="0"/>
              <a:t>频率原则</a:t>
            </a:r>
            <a:endParaRPr lang="zh-CN" altLang="en-US" dirty="0"/>
          </a:p>
        </p:txBody>
      </p:sp>
      <mc:AlternateContent xmlns:mc="http://schemas.openxmlformats.org/markup-compatibility/2006" xmlns:a14="http://schemas.microsoft.com/office/drawing/2010/main">
        <mc:Choice Requires="a14">
          <p:sp>
            <p:nvSpPr>
              <p:cNvPr id="4" name="Content Placeholder 7">
                <a:extLst>
                  <a:ext uri="{FF2B5EF4-FFF2-40B4-BE49-F238E27FC236}">
                    <a16:creationId xmlns:a16="http://schemas.microsoft.com/office/drawing/2014/main" id="{3E7050CB-4369-46BD-BAEA-004B8A5E49AA}"/>
                  </a:ext>
                </a:extLst>
              </p:cNvPr>
              <p:cNvSpPr txBox="1">
                <a:spLocks/>
              </p:cNvSpPr>
              <p:nvPr/>
            </p:nvSpPr>
            <p:spPr bwMode="auto">
              <a:xfrm>
                <a:off x="675640" y="1183506"/>
                <a:ext cx="11135117" cy="449098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lvl="0" indent="0">
                  <a:lnSpc>
                    <a:spcPct val="150000"/>
                  </a:lnSpc>
                  <a:buNone/>
                  <a:defRPr/>
                </a:pPr>
                <a:r>
                  <a:rPr lang="zh-CN" altLang="en-US" sz="2400" kern="0" dirty="0">
                    <a:solidFill>
                      <a:srgbClr val="000000"/>
                    </a:solidFill>
                    <a:latin typeface="微软雅黑" panose="020B0503020204020204" pitchFamily="34" charset="-122"/>
                    <a:ea typeface="微软雅黑" panose="020B0503020204020204" pitchFamily="34" charset="-122"/>
                  </a:rPr>
                  <a:t>用于训练数据集</a:t>
                </a:r>
                <a14:m>
                  <m:oMath xmlns:m="http://schemas.openxmlformats.org/officeDocument/2006/math">
                    <m:sSubSup>
                      <m:sSubSupPr>
                        <m:ctrlPr>
                          <a:rPr kumimoji="0" lang="en-US" altLang="zh-CN" sz="2400" b="0" i="1" u="none" strike="noStrike" kern="0" cap="none" spc="0" normalizeH="0" baseline="0" noProof="0" smtClean="0">
                            <a:ln>
                              <a:noFill/>
                            </a:ln>
                            <a:solidFill>
                              <a:srgbClr val="000000"/>
                            </a:solidFill>
                            <a:effectLst/>
                            <a:uLnTx/>
                            <a:uFillTx/>
                            <a:latin typeface="Cambria Math" panose="02040503050406030204" pitchFamily="18" charset="0"/>
                          </a:rPr>
                        </m:ctrlPr>
                      </m:sSubSupPr>
                      <m:e>
                        <m:d>
                          <m:dPr>
                            <m:begChr m:val="{"/>
                            <m:endChr m:val="}"/>
                            <m:ctrlPr>
                              <a:rPr kumimoji="0" lang="en-US" altLang="zh-CN" sz="2400" b="0" i="1" u="none" strike="noStrike" kern="0" cap="none" spc="0" normalizeH="0" baseline="0" noProof="0">
                                <a:ln>
                                  <a:noFill/>
                                </a:ln>
                                <a:solidFill>
                                  <a:srgbClr val="000000"/>
                                </a:solidFill>
                                <a:effectLst/>
                                <a:uLnTx/>
                                <a:uFillTx/>
                                <a:latin typeface="Cambria Math" panose="02040503050406030204" pitchFamily="18" charset="0"/>
                              </a:rPr>
                            </m:ctrlPr>
                          </m:dPr>
                          <m:e>
                            <m:r>
                              <a:rPr kumimoji="0" lang="en-US" altLang="zh-CN" sz="2400" b="0" i="1" u="none" strike="noStrike" kern="0" cap="none" spc="0" normalizeH="0" baseline="0" noProof="0">
                                <a:ln>
                                  <a:noFill/>
                                </a:ln>
                                <a:solidFill>
                                  <a:srgbClr val="000000"/>
                                </a:solidFill>
                                <a:effectLst/>
                                <a:uLnTx/>
                                <a:uFillTx/>
                                <a:latin typeface="Cambria Math" panose="02040503050406030204" pitchFamily="18" charset="0"/>
                              </a:rPr>
                              <m:t>(</m:t>
                            </m:r>
                            <m:sSub>
                              <m:sSubPr>
                                <m:ctrlPr>
                                  <a:rPr kumimoji="0" lang="en-US" altLang="zh-CN" sz="2400" b="1" i="1" u="none" strike="noStrike" kern="0" cap="none" spc="0" normalizeH="0" baseline="0" noProof="0">
                                    <a:ln>
                                      <a:noFill/>
                                    </a:ln>
                                    <a:solidFill>
                                      <a:srgbClr val="000000"/>
                                    </a:solidFill>
                                    <a:effectLst/>
                                    <a:uLnTx/>
                                    <a:uFillTx/>
                                    <a:latin typeface="Cambria Math" panose="02040503050406030204" pitchFamily="18" charset="0"/>
                                  </a:rPr>
                                </m:ctrlPr>
                              </m:sSubPr>
                              <m:e>
                                <m:r>
                                  <a:rPr kumimoji="0" lang="en-US" altLang="zh-CN" sz="2400" b="1" i="0" u="none" strike="noStrike" kern="0" cap="none" spc="0" normalizeH="0" baseline="0" noProof="0">
                                    <a:ln>
                                      <a:noFill/>
                                    </a:ln>
                                    <a:solidFill>
                                      <a:srgbClr val="000000"/>
                                    </a:solidFill>
                                    <a:effectLst/>
                                    <a:uLnTx/>
                                    <a:uFillTx/>
                                    <a:latin typeface="Cambria Math" panose="02040503050406030204" pitchFamily="18" charset="0"/>
                                  </a:rPr>
                                  <m:t>𝐱</m:t>
                                </m:r>
                              </m:e>
                              <m:sub>
                                <m:r>
                                  <a:rPr kumimoji="0" lang="en-US" altLang="zh-CN" sz="2400" b="0" i="1" u="none" strike="noStrike" kern="0" cap="none" spc="0" normalizeH="0" baseline="0" noProof="0">
                                    <a:ln>
                                      <a:noFill/>
                                    </a:ln>
                                    <a:solidFill>
                                      <a:srgbClr val="000000"/>
                                    </a:solidFill>
                                    <a:effectLst/>
                                    <a:uLnTx/>
                                    <a:uFillTx/>
                                    <a:latin typeface="Cambria Math" panose="02040503050406030204" pitchFamily="18" charset="0"/>
                                  </a:rPr>
                                  <m:t>𝑖</m:t>
                                </m:r>
                              </m:sub>
                            </m:sSub>
                            <m:r>
                              <a:rPr kumimoji="0" lang="en-US" altLang="zh-CN" sz="2400" b="0" i="1" u="none" strike="noStrike" kern="0" cap="none" spc="0" normalizeH="0" baseline="0" noProof="0">
                                <a:ln>
                                  <a:noFill/>
                                </a:ln>
                                <a:solidFill>
                                  <a:srgbClr val="000000"/>
                                </a:solidFill>
                                <a:effectLst/>
                                <a:uLnTx/>
                                <a:uFillTx/>
                                <a:latin typeface="Cambria Math" panose="02040503050406030204" pitchFamily="18" charset="0"/>
                              </a:rPr>
                              <m:t>,</m:t>
                            </m:r>
                            <m:sSub>
                              <m:sSubPr>
                                <m:ctrlPr>
                                  <a:rPr kumimoji="0" lang="en-US" altLang="zh-CN" sz="2400" b="0" i="1" u="none" strike="noStrike" kern="0" cap="none" spc="0" normalizeH="0" baseline="0" noProof="0">
                                    <a:ln>
                                      <a:noFill/>
                                    </a:ln>
                                    <a:solidFill>
                                      <a:srgbClr val="000000"/>
                                    </a:solidFill>
                                    <a:effectLst/>
                                    <a:uLnTx/>
                                    <a:uFillTx/>
                                    <a:latin typeface="Cambria Math" panose="02040503050406030204" pitchFamily="18" charset="0"/>
                                  </a:rPr>
                                </m:ctrlPr>
                              </m:sSubPr>
                              <m:e>
                                <m:r>
                                  <a:rPr kumimoji="0" lang="en-US" altLang="zh-CN" sz="2400" b="0" i="1" u="none" strike="noStrike" kern="0" cap="none" spc="0" normalizeH="0" baseline="0" noProof="0">
                                    <a:ln>
                                      <a:noFill/>
                                    </a:ln>
                                    <a:solidFill>
                                      <a:srgbClr val="000000"/>
                                    </a:solidFill>
                                    <a:effectLst/>
                                    <a:uLnTx/>
                                    <a:uFillTx/>
                                    <a:latin typeface="Cambria Math" panose="02040503050406030204" pitchFamily="18" charset="0"/>
                                  </a:rPr>
                                  <m:t>𝑦</m:t>
                                </m:r>
                              </m:e>
                              <m:sub>
                                <m:r>
                                  <a:rPr kumimoji="0" lang="en-US" altLang="zh-CN" sz="2400" b="0" i="1" u="none" strike="noStrike" kern="0" cap="none" spc="0" normalizeH="0" baseline="0" noProof="0">
                                    <a:ln>
                                      <a:noFill/>
                                    </a:ln>
                                    <a:solidFill>
                                      <a:srgbClr val="000000"/>
                                    </a:solidFill>
                                    <a:effectLst/>
                                    <a:uLnTx/>
                                    <a:uFillTx/>
                                    <a:latin typeface="Cambria Math" panose="02040503050406030204" pitchFamily="18" charset="0"/>
                                  </a:rPr>
                                  <m:t>𝑖</m:t>
                                </m:r>
                              </m:sub>
                            </m:sSub>
                            <m:r>
                              <a:rPr kumimoji="0" lang="en-US" altLang="zh-CN" sz="2400" b="0" i="1" u="none" strike="noStrike" kern="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e>
                        </m:d>
                      </m:e>
                      <m:sub>
                        <m:r>
                          <a:rPr kumimoji="0" lang="en-US" altLang="zh-CN" sz="2400" b="0" i="1" u="none" strike="noStrike" kern="0" cap="none" spc="0" normalizeH="0" baseline="0" noProof="0">
                            <a:ln>
                              <a:noFill/>
                            </a:ln>
                            <a:solidFill>
                              <a:srgbClr val="000000"/>
                            </a:solidFill>
                            <a:effectLst/>
                            <a:uLnTx/>
                            <a:uFillTx/>
                            <a:latin typeface="Cambria Math" panose="02040503050406030204" pitchFamily="18" charset="0"/>
                          </a:rPr>
                          <m:t>𝑖</m:t>
                        </m:r>
                        <m:r>
                          <a:rPr kumimoji="0" lang="en-US" altLang="zh-CN" sz="2400" b="0" i="1" u="none" strike="noStrike" kern="0" cap="none" spc="0" normalizeH="0" baseline="0" noProof="0">
                            <a:ln>
                              <a:noFill/>
                            </a:ln>
                            <a:solidFill>
                              <a:srgbClr val="000000"/>
                            </a:solidFill>
                            <a:effectLst/>
                            <a:uLnTx/>
                            <a:uFillTx/>
                            <a:latin typeface="Cambria Math" panose="02040503050406030204" pitchFamily="18" charset="0"/>
                          </a:rPr>
                          <m:t>=1</m:t>
                        </m:r>
                      </m:sub>
                      <m:sup>
                        <m:r>
                          <a:rPr kumimoji="0" lang="en-US" altLang="zh-CN" sz="2400" b="0" i="1" u="none" strike="noStrike" kern="0" cap="none" spc="0" normalizeH="0" baseline="0" noProof="0" smtClean="0">
                            <a:ln>
                              <a:noFill/>
                            </a:ln>
                            <a:solidFill>
                              <a:srgbClr val="000000"/>
                            </a:solidFill>
                            <a:effectLst/>
                            <a:uLnTx/>
                            <a:uFillTx/>
                            <a:latin typeface="Cambria Math" panose="02040503050406030204" pitchFamily="18" charset="0"/>
                          </a:rPr>
                          <m:t>𝑛</m:t>
                        </m:r>
                      </m:sup>
                    </m:sSubSup>
                  </m:oMath>
                </a14:m>
                <a:r>
                  <a:rPr lang="zh-CN" altLang="en-US" sz="2400" kern="0" dirty="0">
                    <a:solidFill>
                      <a:srgbClr val="000000"/>
                    </a:solidFill>
                    <a:latin typeface="微软雅黑" panose="020B0503020204020204" pitchFamily="34" charset="-122"/>
                    <a:ea typeface="微软雅黑" panose="020B0503020204020204" pitchFamily="34" charset="-122"/>
                  </a:rPr>
                  <a:t>的非均匀离散傅里叶变换（</a:t>
                </a:r>
                <a:r>
                  <a:rPr lang="en-US" altLang="zh-CN" sz="2400" kern="0" dirty="0">
                    <a:solidFill>
                      <a:srgbClr val="000000"/>
                    </a:solidFill>
                    <a:latin typeface="微软雅黑" panose="020B0503020204020204" pitchFamily="34" charset="-122"/>
                    <a:ea typeface="微软雅黑" panose="020B0503020204020204" pitchFamily="34" charset="-122"/>
                  </a:rPr>
                  <a:t>NUDFT</a:t>
                </a:r>
                <a:r>
                  <a:rPr lang="zh-CN" altLang="en-US" sz="2400" kern="0" dirty="0">
                    <a:solidFill>
                      <a:srgbClr val="000000"/>
                    </a:solidFill>
                    <a:latin typeface="微软雅黑" panose="020B0503020204020204" pitchFamily="34" charset="-122"/>
                    <a:ea typeface="微软雅黑" panose="020B0503020204020204" pitchFamily="34" charset="-122"/>
                  </a:rPr>
                  <a:t>）</a:t>
                </a:r>
                <a:r>
                  <a:rPr kumimoji="0" 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p>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14:m>
                  <m:oMath xmlns:m="http://schemas.openxmlformats.org/officeDocument/2006/math">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rPr>
                        </m:ctrlPr>
                      </m:sSubPr>
                      <m:e>
                        <m:acc>
                          <m:accPr>
                            <m:chr m:val="̂"/>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rPr>
                            </m:ctrlPr>
                          </m:accPr>
                          <m:e>
                            <m: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rPr>
                              <m:t>𝑦</m:t>
                            </m:r>
                          </m:e>
                        </m:acc>
                      </m:e>
                      <m:sub>
                        <m:r>
                          <a:rPr kumimoji="0" lang="en-US" sz="2400" b="1" i="0" u="none" strike="noStrike" kern="0" cap="none" spc="0" normalizeH="0" baseline="0" noProof="0" smtClean="0">
                            <a:ln>
                              <a:noFill/>
                            </a:ln>
                            <a:solidFill>
                              <a:srgbClr val="000000"/>
                            </a:solidFill>
                            <a:effectLst/>
                            <a:uLnTx/>
                            <a:uFillTx/>
                            <a:latin typeface="Cambria Math" panose="02040503050406030204" pitchFamily="18" charset="0"/>
                          </a:rPr>
                          <m:t>𝐤</m:t>
                        </m:r>
                      </m:sub>
                    </m:sSub>
                    <m: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rPr>
                      <m:t>=</m:t>
                    </m:r>
                    <m:f>
                      <m:f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rPr>
                        </m:ctrlPr>
                      </m:fPr>
                      <m:num>
                        <m: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rPr>
                          <m:t>1</m:t>
                        </m:r>
                      </m:num>
                      <m:den>
                        <m: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rPr>
                          <m:t>𝑛</m:t>
                        </m:r>
                      </m:den>
                    </m:f>
                    <m:nary>
                      <m:naryPr>
                        <m:chr m:val="∑"/>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rPr>
                        </m:ctrlPr>
                      </m:naryPr>
                      <m:sub>
                        <m:r>
                          <m:rPr>
                            <m:brk m:alnAt="23"/>
                          </m:r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rPr>
                          <m:t>𝑖</m:t>
                        </m:r>
                        <m: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rPr>
                          <m:t>=1</m:t>
                        </m:r>
                      </m:sub>
                      <m:sup>
                        <m: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rPr>
                          <m:t>𝑛</m:t>
                        </m:r>
                      </m:sup>
                      <m:e>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rPr>
                            </m:ctrlPr>
                          </m:sSubPr>
                          <m:e>
                            <m: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rPr>
                              <m:t>𝑦</m:t>
                            </m:r>
                          </m:e>
                          <m:sub>
                            <m: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rPr>
                              <m:t>𝑖</m:t>
                            </m:r>
                          </m:sub>
                        </m:sSub>
                        <m:sSup>
                          <m:sSup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rPr>
                            </m:ctrlPr>
                          </m:sSupPr>
                          <m:e>
                            <m:r>
                              <m:rPr>
                                <m:sty m:val="p"/>
                              </m:rPr>
                              <a:rPr kumimoji="0" lang="en-US" sz="2400" b="0" i="0" u="none" strike="noStrike" kern="0" cap="none" spc="0" normalizeH="0" baseline="0" noProof="0" smtClean="0">
                                <a:ln>
                                  <a:noFill/>
                                </a:ln>
                                <a:solidFill>
                                  <a:srgbClr val="000000"/>
                                </a:solidFill>
                                <a:effectLst/>
                                <a:uLnTx/>
                                <a:uFillTx/>
                                <a:latin typeface="Cambria Math" panose="02040503050406030204" pitchFamily="18" charset="0"/>
                              </a:rPr>
                              <m:t>e</m:t>
                            </m:r>
                          </m:e>
                          <m:sup>
                            <m: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rPr>
                              <m:t>−</m:t>
                            </m:r>
                            <m:r>
                              <m:rPr>
                                <m:sty m:val="p"/>
                              </m:rPr>
                              <a:rPr kumimoji="0" lang="en-US" sz="2400" b="0" i="0" u="none" strike="noStrike" kern="0" cap="none" spc="0" normalizeH="0" baseline="0" noProof="0" smtClean="0">
                                <a:ln>
                                  <a:noFill/>
                                </a:ln>
                                <a:solidFill>
                                  <a:srgbClr val="000000"/>
                                </a:solidFill>
                                <a:effectLst/>
                                <a:uLnTx/>
                                <a:uFillTx/>
                                <a:latin typeface="Cambria Math" panose="02040503050406030204" pitchFamily="18" charset="0"/>
                              </a:rPr>
                              <m:t>i</m:t>
                            </m:r>
                            <m: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rPr>
                              <m:t>2</m:t>
                            </m:r>
                            <m: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rPr>
                              <m:t>𝜋</m:t>
                            </m:r>
                            <m:r>
                              <a:rPr kumimoji="0" lang="en-US" sz="2400" b="1" i="0" u="none" strike="noStrike" kern="0" cap="none" spc="0" normalizeH="0" baseline="0" noProof="0" smtClean="0">
                                <a:ln>
                                  <a:noFill/>
                                </a:ln>
                                <a:solidFill>
                                  <a:srgbClr val="000000"/>
                                </a:solidFill>
                                <a:effectLst/>
                                <a:uLnTx/>
                                <a:uFillTx/>
                                <a:latin typeface="Cambria Math" panose="02040503050406030204" pitchFamily="18" charset="0"/>
                              </a:rPr>
                              <m:t>𝐤</m:t>
                            </m:r>
                            <m:r>
                              <a:rPr kumimoji="0" lang="en-US" sz="2400" b="0" i="0" u="none" strike="noStrike" kern="0" cap="none" spc="0" normalizeH="0" baseline="0" noProof="0" smtClean="0">
                                <a:ln>
                                  <a:noFill/>
                                </a:ln>
                                <a:solidFill>
                                  <a:srgbClr val="000000"/>
                                </a:solidFill>
                                <a:effectLst/>
                                <a:uLnTx/>
                                <a:uFillTx/>
                                <a:latin typeface="Cambria Math" panose="02040503050406030204" pitchFamily="18" charset="0"/>
                              </a:rPr>
                              <m:t>⋅</m:t>
                            </m:r>
                            <m:sSub>
                              <m:sSubPr>
                                <m:ctrlPr>
                                  <a:rPr kumimoji="0" lang="en-US" sz="2400" b="1" i="1" u="none" strike="noStrike" kern="0" cap="none" spc="0" normalizeH="0" baseline="0" noProof="0" smtClean="0">
                                    <a:ln>
                                      <a:noFill/>
                                    </a:ln>
                                    <a:solidFill>
                                      <a:srgbClr val="000000"/>
                                    </a:solidFill>
                                    <a:effectLst/>
                                    <a:uLnTx/>
                                    <a:uFillTx/>
                                    <a:latin typeface="Cambria Math" panose="02040503050406030204" pitchFamily="18" charset="0"/>
                                  </a:rPr>
                                </m:ctrlPr>
                              </m:sSubPr>
                              <m:e>
                                <m:r>
                                  <a:rPr kumimoji="0" lang="en-US" sz="2400" b="1" i="0" u="none" strike="noStrike" kern="0" cap="none" spc="0" normalizeH="0" baseline="0" noProof="0" smtClean="0">
                                    <a:ln>
                                      <a:noFill/>
                                    </a:ln>
                                    <a:solidFill>
                                      <a:srgbClr val="000000"/>
                                    </a:solidFill>
                                    <a:effectLst/>
                                    <a:uLnTx/>
                                    <a:uFillTx/>
                                    <a:latin typeface="Cambria Math" panose="02040503050406030204" pitchFamily="18" charset="0"/>
                                  </a:rPr>
                                  <m:t>𝐱</m:t>
                                </m:r>
                              </m:e>
                              <m:sub>
                                <m: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rPr>
                                  <m:t>𝑖</m:t>
                                </m:r>
                              </m:sub>
                            </m:sSub>
                          </m:sup>
                        </m:sSup>
                      </m:e>
                    </m:nary>
                  </m:oMath>
                </a14:m>
                <a:r>
                  <a:rPr kumimoji="0" 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14:m>
                  <m:oMath xmlns:m="http://schemas.openxmlformats.org/officeDocument/2006/math">
                    <m:sSub>
                      <m:sSubPr>
                        <m:ctrlPr>
                          <a:rPr kumimoji="0" lang="en-US" sz="2400" b="0" i="1" u="none" strike="noStrike" kern="0" cap="none" spc="0" normalizeH="0" baseline="0" noProof="0" smtClean="0">
                            <a:ln>
                              <a:noFill/>
                            </a:ln>
                            <a:solidFill>
                              <a:srgbClr val="808080">
                                <a:lumMod val="50000"/>
                              </a:srgbClr>
                            </a:solidFill>
                            <a:effectLst/>
                            <a:uLnTx/>
                            <a:uFillTx/>
                            <a:latin typeface="Cambria Math" panose="02040503050406030204" pitchFamily="18" charset="0"/>
                          </a:rPr>
                        </m:ctrlPr>
                      </m:sSubPr>
                      <m:e>
                        <m:acc>
                          <m:accPr>
                            <m:chr m:val="̂"/>
                            <m:ctrlPr>
                              <a:rPr kumimoji="0" lang="en-US" sz="2400" b="0" i="1" u="none" strike="noStrike" kern="0" cap="none" spc="0" normalizeH="0" baseline="0" noProof="0">
                                <a:ln>
                                  <a:noFill/>
                                </a:ln>
                                <a:solidFill>
                                  <a:srgbClr val="808080">
                                    <a:lumMod val="50000"/>
                                  </a:srgbClr>
                                </a:solidFill>
                                <a:effectLst/>
                                <a:uLnTx/>
                                <a:uFillTx/>
                                <a:latin typeface="Cambria Math" panose="02040503050406030204" pitchFamily="18" charset="0"/>
                              </a:rPr>
                            </m:ctrlPr>
                          </m:accPr>
                          <m:e>
                            <m:r>
                              <a:rPr kumimoji="0" lang="en-US" sz="2400" b="0" i="1" u="none" strike="noStrike" kern="0" cap="none" spc="0" normalizeH="0" baseline="0" noProof="0">
                                <a:ln>
                                  <a:noFill/>
                                </a:ln>
                                <a:solidFill>
                                  <a:srgbClr val="808080">
                                    <a:lumMod val="50000"/>
                                  </a:srgbClr>
                                </a:solidFill>
                                <a:effectLst/>
                                <a:uLnTx/>
                                <a:uFillTx/>
                                <a:latin typeface="Cambria Math" panose="02040503050406030204" pitchFamily="18" charset="0"/>
                              </a:rPr>
                              <m:t>h</m:t>
                            </m:r>
                          </m:e>
                        </m:acc>
                      </m:e>
                      <m:sub>
                        <m:r>
                          <a:rPr kumimoji="0" lang="en-US" sz="2400" b="1" i="0" u="none" strike="noStrike" kern="0" cap="none" spc="0" normalizeH="0" baseline="0" noProof="0">
                            <a:ln>
                              <a:noFill/>
                            </a:ln>
                            <a:solidFill>
                              <a:srgbClr val="808080">
                                <a:lumMod val="50000"/>
                              </a:srgbClr>
                            </a:solidFill>
                            <a:effectLst/>
                            <a:uLnTx/>
                            <a:uFillTx/>
                            <a:latin typeface="Cambria Math" panose="02040503050406030204" pitchFamily="18" charset="0"/>
                          </a:rPr>
                          <m:t>𝐤</m:t>
                        </m:r>
                      </m:sub>
                    </m:sSub>
                    <m:r>
                      <a:rPr kumimoji="0" lang="en-US" sz="2400" b="0" i="1" u="none" strike="noStrike" kern="0" cap="none" spc="0" normalizeH="0" baseline="0" noProof="0">
                        <a:ln>
                          <a:noFill/>
                        </a:ln>
                        <a:solidFill>
                          <a:srgbClr val="808080">
                            <a:lumMod val="50000"/>
                          </a:srgbClr>
                        </a:solidFill>
                        <a:effectLst/>
                        <a:uLnTx/>
                        <a:uFillTx/>
                        <a:latin typeface="Cambria Math" panose="02040503050406030204" pitchFamily="18" charset="0"/>
                      </a:rPr>
                      <m:t>(</m:t>
                    </m:r>
                    <m:r>
                      <a:rPr kumimoji="0" lang="en-US" sz="2400" b="0" i="1" u="none" strike="noStrike" kern="0" cap="none" spc="0" normalizeH="0" baseline="0" noProof="0">
                        <a:ln>
                          <a:noFill/>
                        </a:ln>
                        <a:solidFill>
                          <a:srgbClr val="808080">
                            <a:lumMod val="50000"/>
                          </a:srgbClr>
                        </a:solidFill>
                        <a:effectLst/>
                        <a:uLnTx/>
                        <a:uFillTx/>
                        <a:latin typeface="Cambria Math" panose="02040503050406030204" pitchFamily="18" charset="0"/>
                      </a:rPr>
                      <m:t>𝑡</m:t>
                    </m:r>
                    <m:r>
                      <a:rPr kumimoji="0" lang="en-US" sz="2400" b="0" i="1" u="none" strike="noStrike" kern="0" cap="none" spc="0" normalizeH="0" baseline="0" noProof="0">
                        <a:ln>
                          <a:noFill/>
                        </a:ln>
                        <a:solidFill>
                          <a:srgbClr val="808080">
                            <a:lumMod val="50000"/>
                          </a:srgbClr>
                        </a:solidFill>
                        <a:effectLst/>
                        <a:uLnTx/>
                        <a:uFillTx/>
                        <a:latin typeface="Cambria Math" panose="02040503050406030204" pitchFamily="18" charset="0"/>
                      </a:rPr>
                      <m:t>)=</m:t>
                    </m:r>
                    <m:f>
                      <m:fPr>
                        <m:ctrlPr>
                          <a:rPr kumimoji="0" lang="en-US" sz="2400" b="0" i="1" u="none" strike="noStrike" kern="0" cap="none" spc="0" normalizeH="0" baseline="0" noProof="0">
                            <a:ln>
                              <a:noFill/>
                            </a:ln>
                            <a:solidFill>
                              <a:srgbClr val="808080">
                                <a:lumMod val="50000"/>
                              </a:srgbClr>
                            </a:solidFill>
                            <a:effectLst/>
                            <a:uLnTx/>
                            <a:uFillTx/>
                            <a:latin typeface="Cambria Math" panose="02040503050406030204" pitchFamily="18" charset="0"/>
                          </a:rPr>
                        </m:ctrlPr>
                      </m:fPr>
                      <m:num>
                        <m:r>
                          <a:rPr kumimoji="0" lang="en-US" sz="2400" b="0" i="1" u="none" strike="noStrike" kern="0" cap="none" spc="0" normalizeH="0" baseline="0" noProof="0">
                            <a:ln>
                              <a:noFill/>
                            </a:ln>
                            <a:solidFill>
                              <a:srgbClr val="808080">
                                <a:lumMod val="50000"/>
                              </a:srgbClr>
                            </a:solidFill>
                            <a:effectLst/>
                            <a:uLnTx/>
                            <a:uFillTx/>
                            <a:latin typeface="Cambria Math" panose="02040503050406030204" pitchFamily="18" charset="0"/>
                          </a:rPr>
                          <m:t>1</m:t>
                        </m:r>
                      </m:num>
                      <m:den>
                        <m:r>
                          <a:rPr kumimoji="0" lang="en-US" sz="2400" b="0" i="1" u="none" strike="noStrike" kern="0" cap="none" spc="0" normalizeH="0" baseline="0" noProof="0">
                            <a:ln>
                              <a:noFill/>
                            </a:ln>
                            <a:solidFill>
                              <a:srgbClr val="808080">
                                <a:lumMod val="50000"/>
                              </a:srgbClr>
                            </a:solidFill>
                            <a:effectLst/>
                            <a:uLnTx/>
                            <a:uFillTx/>
                            <a:latin typeface="Cambria Math" panose="02040503050406030204" pitchFamily="18" charset="0"/>
                          </a:rPr>
                          <m:t>𝑛</m:t>
                        </m:r>
                      </m:den>
                    </m:f>
                    <m:nary>
                      <m:naryPr>
                        <m:chr m:val="∑"/>
                        <m:ctrlPr>
                          <a:rPr kumimoji="0" lang="en-US" sz="2400" b="0" i="1" u="none" strike="noStrike" kern="0" cap="none" spc="0" normalizeH="0" baseline="0" noProof="0">
                            <a:ln>
                              <a:noFill/>
                            </a:ln>
                            <a:solidFill>
                              <a:srgbClr val="808080">
                                <a:lumMod val="50000"/>
                              </a:srgbClr>
                            </a:solidFill>
                            <a:effectLst/>
                            <a:uLnTx/>
                            <a:uFillTx/>
                            <a:latin typeface="Cambria Math" panose="02040503050406030204" pitchFamily="18" charset="0"/>
                          </a:rPr>
                        </m:ctrlPr>
                      </m:naryPr>
                      <m:sub>
                        <m:r>
                          <m:rPr>
                            <m:brk m:alnAt="23"/>
                          </m:rPr>
                          <a:rPr kumimoji="0" lang="en-US" sz="2400" b="0" i="1" u="none" strike="noStrike" kern="0" cap="none" spc="0" normalizeH="0" baseline="0" noProof="0">
                            <a:ln>
                              <a:noFill/>
                            </a:ln>
                            <a:solidFill>
                              <a:srgbClr val="808080">
                                <a:lumMod val="50000"/>
                              </a:srgbClr>
                            </a:solidFill>
                            <a:effectLst/>
                            <a:uLnTx/>
                            <a:uFillTx/>
                            <a:latin typeface="Cambria Math" panose="02040503050406030204" pitchFamily="18" charset="0"/>
                          </a:rPr>
                          <m:t>𝑖</m:t>
                        </m:r>
                        <m:r>
                          <a:rPr kumimoji="0" lang="en-US" sz="2400" b="0" i="1" u="none" strike="noStrike" kern="0" cap="none" spc="0" normalizeH="0" baseline="0" noProof="0">
                            <a:ln>
                              <a:noFill/>
                            </a:ln>
                            <a:solidFill>
                              <a:srgbClr val="808080">
                                <a:lumMod val="50000"/>
                              </a:srgbClr>
                            </a:solidFill>
                            <a:effectLst/>
                            <a:uLnTx/>
                            <a:uFillTx/>
                            <a:latin typeface="Cambria Math" panose="02040503050406030204" pitchFamily="18" charset="0"/>
                          </a:rPr>
                          <m:t>=1</m:t>
                        </m:r>
                      </m:sub>
                      <m:sup>
                        <m:r>
                          <a:rPr kumimoji="0" lang="en-US" sz="2400" b="0" i="1" u="none" strike="noStrike" kern="0" cap="none" spc="0" normalizeH="0" baseline="0" noProof="0">
                            <a:ln>
                              <a:noFill/>
                            </a:ln>
                            <a:solidFill>
                              <a:srgbClr val="808080">
                                <a:lumMod val="50000"/>
                              </a:srgbClr>
                            </a:solidFill>
                            <a:effectLst/>
                            <a:uLnTx/>
                            <a:uFillTx/>
                            <a:latin typeface="Cambria Math" panose="02040503050406030204" pitchFamily="18" charset="0"/>
                          </a:rPr>
                          <m:t>𝑛</m:t>
                        </m:r>
                      </m:sup>
                      <m:e>
                        <m:r>
                          <a:rPr kumimoji="0" lang="en-US" sz="2400" b="0" i="1" u="none" strike="noStrike" kern="0" cap="none" spc="0" normalizeH="0" baseline="0" noProof="0">
                            <a:ln>
                              <a:noFill/>
                            </a:ln>
                            <a:solidFill>
                              <a:srgbClr val="808080">
                                <a:lumMod val="50000"/>
                              </a:srgbClr>
                            </a:solidFill>
                            <a:effectLst/>
                            <a:uLnTx/>
                            <a:uFillTx/>
                            <a:latin typeface="Cambria Math" panose="02040503050406030204" pitchFamily="18" charset="0"/>
                          </a:rPr>
                          <m:t>h</m:t>
                        </m:r>
                        <m:r>
                          <a:rPr kumimoji="0" lang="en-US" sz="2400" b="0" i="1" u="none" strike="noStrike" kern="0" cap="none" spc="0" normalizeH="0" baseline="0" noProof="0">
                            <a:ln>
                              <a:noFill/>
                            </a:ln>
                            <a:solidFill>
                              <a:srgbClr val="808080">
                                <a:lumMod val="50000"/>
                              </a:srgbClr>
                            </a:solidFill>
                            <a:effectLst/>
                            <a:uLnTx/>
                            <a:uFillTx/>
                            <a:latin typeface="Cambria Math" panose="02040503050406030204" pitchFamily="18" charset="0"/>
                          </a:rPr>
                          <m:t>(</m:t>
                        </m:r>
                        <m:sSub>
                          <m:sSubPr>
                            <m:ctrlPr>
                              <a:rPr kumimoji="0" lang="en-US" sz="2400" b="0" i="1" u="none" strike="noStrike" kern="0" cap="none" spc="0" normalizeH="0" baseline="0" noProof="0">
                                <a:ln>
                                  <a:noFill/>
                                </a:ln>
                                <a:solidFill>
                                  <a:srgbClr val="808080">
                                    <a:lumMod val="50000"/>
                                  </a:srgbClr>
                                </a:solidFill>
                                <a:effectLst/>
                                <a:uLnTx/>
                                <a:uFillTx/>
                                <a:latin typeface="Cambria Math" panose="02040503050406030204" pitchFamily="18" charset="0"/>
                              </a:rPr>
                            </m:ctrlPr>
                          </m:sSubPr>
                          <m:e>
                            <m:r>
                              <a:rPr kumimoji="0" lang="en-US" sz="2400" b="1" i="0" u="none" strike="noStrike" kern="0" cap="none" spc="0" normalizeH="0" baseline="0" noProof="0">
                                <a:ln>
                                  <a:noFill/>
                                </a:ln>
                                <a:solidFill>
                                  <a:srgbClr val="808080">
                                    <a:lumMod val="50000"/>
                                  </a:srgbClr>
                                </a:solidFill>
                                <a:effectLst/>
                                <a:uLnTx/>
                                <a:uFillTx/>
                                <a:latin typeface="Cambria Math" panose="02040503050406030204" pitchFamily="18" charset="0"/>
                              </a:rPr>
                              <m:t>𝐱</m:t>
                            </m:r>
                          </m:e>
                          <m:sub>
                            <m:r>
                              <a:rPr kumimoji="0" lang="en-US" sz="2400" b="0" i="1" u="none" strike="noStrike" kern="0" cap="none" spc="0" normalizeH="0" baseline="0" noProof="0">
                                <a:ln>
                                  <a:noFill/>
                                </a:ln>
                                <a:solidFill>
                                  <a:srgbClr val="808080">
                                    <a:lumMod val="50000"/>
                                  </a:srgbClr>
                                </a:solidFill>
                                <a:effectLst/>
                                <a:uLnTx/>
                                <a:uFillTx/>
                                <a:latin typeface="Cambria Math" panose="02040503050406030204" pitchFamily="18" charset="0"/>
                              </a:rPr>
                              <m:t>𝑖</m:t>
                            </m:r>
                          </m:sub>
                        </m:sSub>
                        <m:r>
                          <a:rPr kumimoji="0" lang="en-US" sz="2400" b="0" i="1" u="none" strike="noStrike" kern="0" cap="none" spc="0" normalizeH="0" baseline="0" noProof="0">
                            <a:ln>
                              <a:noFill/>
                            </a:ln>
                            <a:solidFill>
                              <a:srgbClr val="808080">
                                <a:lumMod val="50000"/>
                              </a:srgbClr>
                            </a:solidFill>
                            <a:effectLst/>
                            <a:uLnTx/>
                            <a:uFillTx/>
                            <a:latin typeface="Cambria Math" panose="02040503050406030204" pitchFamily="18" charset="0"/>
                          </a:rPr>
                          <m:t>,</m:t>
                        </m:r>
                        <m:r>
                          <a:rPr kumimoji="0" lang="en-US" sz="2400" b="0" i="1" u="none" strike="noStrike" kern="0" cap="none" spc="0" normalizeH="0" baseline="0" noProof="0">
                            <a:ln>
                              <a:noFill/>
                            </a:ln>
                            <a:solidFill>
                              <a:srgbClr val="808080">
                                <a:lumMod val="50000"/>
                              </a:srgbClr>
                            </a:solidFill>
                            <a:effectLst/>
                            <a:uLnTx/>
                            <a:uFillTx/>
                            <a:latin typeface="Cambria Math" panose="02040503050406030204" pitchFamily="18" charset="0"/>
                          </a:rPr>
                          <m:t>𝑡</m:t>
                        </m:r>
                        <m:r>
                          <a:rPr kumimoji="0" lang="en-US" sz="2400" b="0" i="1" u="none" strike="noStrike" kern="0" cap="none" spc="0" normalizeH="0" baseline="0" noProof="0">
                            <a:ln>
                              <a:noFill/>
                            </a:ln>
                            <a:solidFill>
                              <a:srgbClr val="808080">
                                <a:lumMod val="50000"/>
                              </a:srgbClr>
                            </a:solidFill>
                            <a:effectLst/>
                            <a:uLnTx/>
                            <a:uFillTx/>
                            <a:latin typeface="Cambria Math" panose="02040503050406030204" pitchFamily="18" charset="0"/>
                          </a:rPr>
                          <m:t>)</m:t>
                        </m:r>
                        <m:sSup>
                          <m:sSupPr>
                            <m:ctrlPr>
                              <a:rPr kumimoji="0" lang="en-US" sz="2400" b="0" i="1" u="none" strike="noStrike" kern="0" cap="none" spc="0" normalizeH="0" baseline="0" noProof="0">
                                <a:ln>
                                  <a:noFill/>
                                </a:ln>
                                <a:solidFill>
                                  <a:srgbClr val="808080">
                                    <a:lumMod val="50000"/>
                                  </a:srgbClr>
                                </a:solidFill>
                                <a:effectLst/>
                                <a:uLnTx/>
                                <a:uFillTx/>
                                <a:latin typeface="Cambria Math" panose="02040503050406030204" pitchFamily="18" charset="0"/>
                              </a:rPr>
                            </m:ctrlPr>
                          </m:sSupPr>
                          <m:e>
                            <m:r>
                              <m:rPr>
                                <m:sty m:val="p"/>
                              </m:rPr>
                              <a:rPr kumimoji="0" lang="en-US" sz="2400" b="0" i="0" u="none" strike="noStrike" kern="0" cap="none" spc="0" normalizeH="0" baseline="0" noProof="0">
                                <a:ln>
                                  <a:noFill/>
                                </a:ln>
                                <a:solidFill>
                                  <a:srgbClr val="808080">
                                    <a:lumMod val="50000"/>
                                  </a:srgbClr>
                                </a:solidFill>
                                <a:effectLst/>
                                <a:uLnTx/>
                                <a:uFillTx/>
                                <a:latin typeface="Cambria Math" panose="02040503050406030204" pitchFamily="18" charset="0"/>
                              </a:rPr>
                              <m:t>e</m:t>
                            </m:r>
                          </m:e>
                          <m:sup>
                            <m:r>
                              <a:rPr kumimoji="0" lang="en-US" sz="2400" b="0" i="1" u="none" strike="noStrike" kern="0" cap="none" spc="0" normalizeH="0" baseline="0" noProof="0">
                                <a:ln>
                                  <a:noFill/>
                                </a:ln>
                                <a:solidFill>
                                  <a:srgbClr val="808080">
                                    <a:lumMod val="50000"/>
                                  </a:srgbClr>
                                </a:solidFill>
                                <a:effectLst/>
                                <a:uLnTx/>
                                <a:uFillTx/>
                                <a:latin typeface="Cambria Math" panose="02040503050406030204" pitchFamily="18" charset="0"/>
                              </a:rPr>
                              <m:t>−</m:t>
                            </m:r>
                            <m:r>
                              <m:rPr>
                                <m:sty m:val="p"/>
                              </m:rPr>
                              <a:rPr kumimoji="0" lang="en-US" sz="2400" b="0" i="0" u="none" strike="noStrike" kern="0" cap="none" spc="0" normalizeH="0" baseline="0" noProof="0">
                                <a:ln>
                                  <a:noFill/>
                                </a:ln>
                                <a:solidFill>
                                  <a:srgbClr val="808080">
                                    <a:lumMod val="50000"/>
                                  </a:srgbClr>
                                </a:solidFill>
                                <a:effectLst/>
                                <a:uLnTx/>
                                <a:uFillTx/>
                                <a:latin typeface="Cambria Math" panose="02040503050406030204" pitchFamily="18" charset="0"/>
                              </a:rPr>
                              <m:t>i</m:t>
                            </m:r>
                            <m:r>
                              <a:rPr kumimoji="0" lang="en-US" sz="2400" b="0" i="1" u="none" strike="noStrike" kern="0" cap="none" spc="0" normalizeH="0" baseline="0" noProof="0">
                                <a:ln>
                                  <a:noFill/>
                                </a:ln>
                                <a:solidFill>
                                  <a:srgbClr val="808080">
                                    <a:lumMod val="50000"/>
                                  </a:srgbClr>
                                </a:solidFill>
                                <a:effectLst/>
                                <a:uLnTx/>
                                <a:uFillTx/>
                                <a:latin typeface="Cambria Math" panose="02040503050406030204" pitchFamily="18" charset="0"/>
                              </a:rPr>
                              <m:t>2</m:t>
                            </m:r>
                            <m:r>
                              <a:rPr kumimoji="0" lang="en-US" sz="2400" b="0" i="1" u="none" strike="noStrike" kern="0" cap="none" spc="0" normalizeH="0" baseline="0" noProof="0">
                                <a:ln>
                                  <a:noFill/>
                                </a:ln>
                                <a:solidFill>
                                  <a:srgbClr val="808080">
                                    <a:lumMod val="50000"/>
                                  </a:srgbClr>
                                </a:solidFill>
                                <a:effectLst/>
                                <a:uLnTx/>
                                <a:uFillTx/>
                                <a:latin typeface="Cambria Math" panose="02040503050406030204" pitchFamily="18" charset="0"/>
                              </a:rPr>
                              <m:t>𝜋</m:t>
                            </m:r>
                            <m:r>
                              <a:rPr kumimoji="0" lang="en-US" sz="2400" b="1" i="0" u="none" strike="noStrike" kern="0" cap="none" spc="0" normalizeH="0" baseline="0" noProof="0">
                                <a:ln>
                                  <a:noFill/>
                                </a:ln>
                                <a:solidFill>
                                  <a:srgbClr val="808080">
                                    <a:lumMod val="50000"/>
                                  </a:srgbClr>
                                </a:solidFill>
                                <a:effectLst/>
                                <a:uLnTx/>
                                <a:uFillTx/>
                                <a:latin typeface="Cambria Math" panose="02040503050406030204" pitchFamily="18" charset="0"/>
                              </a:rPr>
                              <m:t>𝐤</m:t>
                            </m:r>
                            <m:r>
                              <a:rPr kumimoji="0" lang="en-US" sz="2400" b="0" i="0" u="none" strike="noStrike" kern="0" cap="none" spc="0" normalizeH="0" baseline="0" noProof="0">
                                <a:ln>
                                  <a:noFill/>
                                </a:ln>
                                <a:solidFill>
                                  <a:srgbClr val="808080">
                                    <a:lumMod val="50000"/>
                                  </a:srgbClr>
                                </a:solidFill>
                                <a:effectLst/>
                                <a:uLnTx/>
                                <a:uFillTx/>
                                <a:latin typeface="Cambria Math" panose="02040503050406030204" pitchFamily="18" charset="0"/>
                              </a:rPr>
                              <m:t>⋅</m:t>
                            </m:r>
                            <m:sSub>
                              <m:sSubPr>
                                <m:ctrlPr>
                                  <a:rPr kumimoji="0" lang="en-US" sz="2400" b="1" i="1" u="none" strike="noStrike" kern="0" cap="none" spc="0" normalizeH="0" baseline="0" noProof="0">
                                    <a:ln>
                                      <a:noFill/>
                                    </a:ln>
                                    <a:solidFill>
                                      <a:srgbClr val="808080">
                                        <a:lumMod val="50000"/>
                                      </a:srgbClr>
                                    </a:solidFill>
                                    <a:effectLst/>
                                    <a:uLnTx/>
                                    <a:uFillTx/>
                                    <a:latin typeface="Cambria Math" panose="02040503050406030204" pitchFamily="18" charset="0"/>
                                  </a:rPr>
                                </m:ctrlPr>
                              </m:sSubPr>
                              <m:e>
                                <m:r>
                                  <a:rPr kumimoji="0" lang="en-US" sz="2400" b="1" i="0" u="none" strike="noStrike" kern="0" cap="none" spc="0" normalizeH="0" baseline="0" noProof="0">
                                    <a:ln>
                                      <a:noFill/>
                                    </a:ln>
                                    <a:solidFill>
                                      <a:srgbClr val="808080">
                                        <a:lumMod val="50000"/>
                                      </a:srgbClr>
                                    </a:solidFill>
                                    <a:effectLst/>
                                    <a:uLnTx/>
                                    <a:uFillTx/>
                                    <a:latin typeface="Cambria Math" panose="02040503050406030204" pitchFamily="18" charset="0"/>
                                  </a:rPr>
                                  <m:t>𝐱</m:t>
                                </m:r>
                              </m:e>
                              <m:sub>
                                <m:r>
                                  <a:rPr kumimoji="0" lang="en-US" sz="2400" b="0" i="1" u="none" strike="noStrike" kern="0" cap="none" spc="0" normalizeH="0" baseline="0" noProof="0">
                                    <a:ln>
                                      <a:noFill/>
                                    </a:ln>
                                    <a:solidFill>
                                      <a:srgbClr val="808080">
                                        <a:lumMod val="50000"/>
                                      </a:srgbClr>
                                    </a:solidFill>
                                    <a:effectLst/>
                                    <a:uLnTx/>
                                    <a:uFillTx/>
                                    <a:latin typeface="Cambria Math" panose="02040503050406030204" pitchFamily="18" charset="0"/>
                                  </a:rPr>
                                  <m:t>𝑖</m:t>
                                </m:r>
                              </m:sub>
                            </m:sSub>
                          </m:sup>
                        </m:sSup>
                      </m:e>
                    </m:nary>
                  </m:oMath>
                </a14:m>
                <a:endParaRPr kumimoji="0" 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50000"/>
                  </a:lnSpc>
                  <a:spcBef>
                    <a:spcPct val="20000"/>
                  </a:spcBef>
                  <a:spcAft>
                    <a:spcPct val="0"/>
                  </a:spcAft>
                  <a:buClrTx/>
                  <a:buSzTx/>
                  <a:buFontTx/>
                  <a:buNone/>
                  <a:tabLst/>
                  <a:defRPr/>
                </a:pP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难点</a:t>
                </a:r>
                <a:r>
                  <a:rPr kumimoji="0" 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p>
              <a:p>
                <a:pPr marR="0" lvl="0" algn="l" defTabSz="914400" rtl="0" eaLnBrk="0" fontAlgn="base" latinLnBrk="0" hangingPunct="0">
                  <a:lnSpc>
                    <a:spcPct val="150000"/>
                  </a:lnSpc>
                  <a:spcBef>
                    <a:spcPct val="20000"/>
                  </a:spcBef>
                  <a:spcAft>
                    <a:spcPct val="0"/>
                  </a:spcAft>
                  <a:buClrTx/>
                  <a:buSzTx/>
                  <a:buFont typeface="Wingdings" panose="05000000000000000000" pitchFamily="2" charset="2"/>
                  <a:buChar char="p"/>
                  <a:tabLst/>
                  <a:defRPr/>
                </a:pP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维数诅咒</a:t>
                </a:r>
                <a:r>
                  <a:rPr kumimoji="0" 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lang="zh-CN" altLang="en-US" sz="2400" kern="0" dirty="0">
                    <a:solidFill>
                      <a:srgbClr val="000000"/>
                    </a:solidFill>
                    <a:latin typeface="微软雅黑" panose="020B0503020204020204" pitchFamily="34" charset="-122"/>
                    <a:ea typeface="微软雅黑" panose="020B0503020204020204" pitchFamily="34" charset="-122"/>
                  </a:rPr>
                  <a:t>即</a:t>
                </a:r>
                <a:r>
                  <a:rPr kumimoji="0" 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14:m>
                  <m:oMath xmlns:m="http://schemas.openxmlformats.org/officeDocument/2006/math">
                    <m:r>
                      <a:rPr kumimoji="0" lang="en-US" sz="2400" b="1" i="0" u="none" strike="noStrike" kern="0" cap="none" spc="0" normalizeH="0" baseline="0" noProof="0" dirty="0" smtClean="0">
                        <a:ln>
                          <a:noFill/>
                        </a:ln>
                        <a:solidFill>
                          <a:srgbClr val="000000"/>
                        </a:solidFill>
                        <a:effectLst/>
                        <a:uLnTx/>
                        <a:uFillTx/>
                        <a:latin typeface="Cambria Math" panose="02040503050406030204" pitchFamily="18" charset="0"/>
                      </a:rPr>
                      <m:t>𝐤</m:t>
                    </m:r>
                  </m:oMath>
                </a14:m>
                <a:r>
                  <a:rPr kumimoji="0" 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随数据维度</a:t>
                </a:r>
                <a14:m>
                  <m:oMath xmlns:m="http://schemas.openxmlformats.org/officeDocument/2006/math">
                    <m:r>
                      <a:rPr kumimoji="0" lang="en-US" sz="2400" b="0" i="1" u="none" strike="noStrike" kern="0" cap="none" spc="0" normalizeH="0" baseline="0" noProof="0" dirty="0" smtClean="0">
                        <a:ln>
                          <a:noFill/>
                        </a:ln>
                        <a:solidFill>
                          <a:srgbClr val="000000"/>
                        </a:solidFill>
                        <a:effectLst/>
                        <a:uLnTx/>
                        <a:uFillTx/>
                        <a:latin typeface="Cambria Math" panose="02040503050406030204" pitchFamily="18" charset="0"/>
                      </a:rPr>
                      <m:t>𝑑</m:t>
                    </m:r>
                    <m:r>
                      <a:rPr lang="zh-CN" altLang="en-US" sz="2400" i="1" kern="0" dirty="0">
                        <a:solidFill>
                          <a:srgbClr val="000000"/>
                        </a:solidFill>
                        <a:latin typeface="Cambria Math" panose="02040503050406030204" pitchFamily="18" charset="0"/>
                      </a:rPr>
                      <m:t>增长</m:t>
                    </m:r>
                  </m:oMath>
                </a14:m>
                <a:r>
                  <a:rPr kumimoji="0" 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p>
              <a:p>
                <a:pPr marL="0" marR="0" lvl="0" indent="0" algn="l" defTabSz="914400" rtl="0" eaLnBrk="0" fontAlgn="base" latinLnBrk="0" hangingPunct="0">
                  <a:lnSpc>
                    <a:spcPct val="150000"/>
                  </a:lnSpc>
                  <a:spcBef>
                    <a:spcPct val="20000"/>
                  </a:spcBef>
                  <a:spcAft>
                    <a:spcPct val="0"/>
                  </a:spcAft>
                  <a:buClrTx/>
                  <a:buSzTx/>
                  <a:buFontTx/>
                  <a:buNone/>
                  <a:tabLst/>
                  <a:defRPr/>
                </a:pPr>
                <a:r>
                  <a:rPr kumimoji="0" lang="zh-CN" altLang="en-US" sz="2400" b="0" i="0" u="none" strike="noStrike" kern="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rPr>
                  <a:t>我们的方法</a:t>
                </a:r>
                <a:r>
                  <a:rPr kumimoji="0" lang="en-US" sz="2400" b="0" i="0" u="none" strike="noStrike" kern="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rPr>
                  <a:t>:</a:t>
                </a:r>
              </a:p>
              <a:p>
                <a:pPr marR="0" lvl="0" algn="l" defTabSz="914400" rtl="0" eaLnBrk="0" fontAlgn="base" latinLnBrk="0" hangingPunct="0">
                  <a:lnSpc>
                    <a:spcPct val="150000"/>
                  </a:lnSpc>
                  <a:spcBef>
                    <a:spcPct val="20000"/>
                  </a:spcBef>
                  <a:spcAft>
                    <a:spcPct val="0"/>
                  </a:spcAft>
                  <a:buClr>
                    <a:schemeClr val="tx2"/>
                  </a:buClr>
                  <a:buSzTx/>
                  <a:buFont typeface="Wingdings" panose="05000000000000000000" pitchFamily="2" charset="2"/>
                  <a:buChar char="p"/>
                  <a:tabLst/>
                  <a:defRPr/>
                </a:pPr>
                <a:r>
                  <a:rPr kumimoji="0" lang="zh-CN" altLang="en-US" sz="24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投影法</a:t>
                </a:r>
                <a:r>
                  <a:rPr kumimoji="0" 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 </a:t>
                </a:r>
                <a:r>
                  <a:rPr kumimoji="0" lang="zh-CN" alt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即</a:t>
                </a:r>
                <a:r>
                  <a:rPr kumimoji="0" 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 </a:t>
                </a:r>
                <a:r>
                  <a:rPr kumimoji="0" lang="zh-CN" alt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选择某一方向</a:t>
                </a:r>
                <a:r>
                  <a:rPr kumimoji="0" 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 </a:t>
                </a:r>
                <a14:m>
                  <m:oMath xmlns:m="http://schemas.openxmlformats.org/officeDocument/2006/math">
                    <m:r>
                      <a:rPr kumimoji="0" lang="en-US" sz="2400" b="1" i="0" u="none" strike="noStrike" kern="0" cap="none" spc="0" normalizeH="0" baseline="0" noProof="0" dirty="0">
                        <a:ln>
                          <a:noFill/>
                        </a:ln>
                        <a:solidFill>
                          <a:schemeClr val="tx1"/>
                        </a:solidFill>
                        <a:effectLst/>
                        <a:uLnTx/>
                        <a:uFillTx/>
                        <a:latin typeface="Cambria Math" panose="02040503050406030204" pitchFamily="18" charset="0"/>
                      </a:rPr>
                      <m:t>𝐤</m:t>
                    </m:r>
                    <m:r>
                      <a:rPr kumimoji="0" lang="en-US" sz="2400" b="1" i="0" u="none" strike="noStrike" kern="0" cap="none" spc="0" normalizeH="0" baseline="0" noProof="0" dirty="0" smtClean="0">
                        <a:ln>
                          <a:noFill/>
                        </a:ln>
                        <a:solidFill>
                          <a:schemeClr val="tx1"/>
                        </a:solidFill>
                        <a:effectLst/>
                        <a:uLnTx/>
                        <a:uFillTx/>
                        <a:latin typeface="Cambria Math" panose="02040503050406030204" pitchFamily="18" charset="0"/>
                      </a:rPr>
                      <m:t>=</m:t>
                    </m:r>
                    <m:r>
                      <a:rPr kumimoji="0" lang="en-US" sz="2400" b="0" i="1" u="none" strike="noStrike" kern="0" cap="none" spc="0" normalizeH="0" baseline="0" noProof="0" dirty="0" smtClean="0">
                        <a:ln>
                          <a:noFill/>
                        </a:ln>
                        <a:solidFill>
                          <a:schemeClr val="tx1"/>
                        </a:solidFill>
                        <a:effectLst/>
                        <a:uLnTx/>
                        <a:uFillTx/>
                        <a:latin typeface="Cambria Math" panose="02040503050406030204" pitchFamily="18" charset="0"/>
                      </a:rPr>
                      <m:t>𝑘</m:t>
                    </m:r>
                    <m:sSub>
                      <m:sSubPr>
                        <m:ctrlPr>
                          <a:rPr kumimoji="0" lang="en-US" sz="2400" b="0" i="1" u="none" strike="noStrike" kern="0" cap="none" spc="0" normalizeH="0" baseline="0" noProof="0" dirty="0" smtClean="0">
                            <a:ln>
                              <a:noFill/>
                            </a:ln>
                            <a:solidFill>
                              <a:schemeClr val="tx1"/>
                            </a:solidFill>
                            <a:effectLst/>
                            <a:uLnTx/>
                            <a:uFillTx/>
                            <a:latin typeface="Cambria Math" panose="02040503050406030204" pitchFamily="18" charset="0"/>
                          </a:rPr>
                        </m:ctrlPr>
                      </m:sSubPr>
                      <m:e>
                        <m:r>
                          <a:rPr kumimoji="0" lang="en-US" sz="2400" b="1" i="0" u="none" strike="noStrike" kern="0" cap="none" spc="0" normalizeH="0" baseline="0" noProof="0" dirty="0" smtClean="0">
                            <a:ln>
                              <a:noFill/>
                            </a:ln>
                            <a:solidFill>
                              <a:schemeClr val="tx1"/>
                            </a:solidFill>
                            <a:effectLst/>
                            <a:uLnTx/>
                            <a:uFillTx/>
                            <a:latin typeface="Cambria Math" panose="02040503050406030204" pitchFamily="18" charset="0"/>
                          </a:rPr>
                          <m:t>𝐩</m:t>
                        </m:r>
                      </m:e>
                      <m:sub>
                        <m:r>
                          <a:rPr kumimoji="0" lang="en-US" sz="2400" b="0" i="1" u="none" strike="noStrike" kern="0" cap="none" spc="0" normalizeH="0" baseline="0" noProof="0" dirty="0" smtClean="0">
                            <a:ln>
                              <a:noFill/>
                            </a:ln>
                            <a:solidFill>
                              <a:schemeClr val="tx1"/>
                            </a:solidFill>
                            <a:effectLst/>
                            <a:uLnTx/>
                            <a:uFillTx/>
                            <a:latin typeface="Cambria Math" panose="02040503050406030204" pitchFamily="18" charset="0"/>
                          </a:rPr>
                          <m:t>1</m:t>
                        </m:r>
                      </m:sub>
                    </m:sSub>
                  </m:oMath>
                </a14:m>
                <a:r>
                  <a:rPr kumimoji="0" lang="zh-CN" altLang="en-US" sz="2400" b="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研究</a:t>
                </a:r>
                <a:endParaRPr kumimoji="0" lang="en-US" sz="2400" b="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a:p>
                <a:pPr marR="0" lvl="0" algn="l" defTabSz="914400" rtl="0" eaLnBrk="0" fontAlgn="base" latinLnBrk="0" hangingPunct="0">
                  <a:lnSpc>
                    <a:spcPct val="150000"/>
                  </a:lnSpc>
                  <a:spcBef>
                    <a:spcPct val="20000"/>
                  </a:spcBef>
                  <a:spcAft>
                    <a:spcPct val="0"/>
                  </a:spcAft>
                  <a:buClr>
                    <a:schemeClr val="tx2"/>
                  </a:buClr>
                  <a:buSzTx/>
                  <a:buFont typeface="Wingdings" panose="05000000000000000000" pitchFamily="2" charset="2"/>
                  <a:buChar char="p"/>
                  <a:tabLst/>
                  <a:defRPr/>
                </a:pPr>
                <a:r>
                  <a:rPr lang="zh-CN" altLang="en-US" sz="2400" b="1" kern="0" dirty="0">
                    <a:solidFill>
                      <a:schemeClr val="tx1"/>
                    </a:solidFill>
                    <a:latin typeface="微软雅黑" panose="020B0503020204020204" pitchFamily="34" charset="-122"/>
                    <a:ea typeface="微软雅黑" panose="020B0503020204020204" pitchFamily="34" charset="-122"/>
                  </a:rPr>
                  <a:t>滤波法</a:t>
                </a:r>
                <a:r>
                  <a:rPr lang="zh-CN" altLang="en-US" sz="2400" kern="0" dirty="0">
                    <a:solidFill>
                      <a:schemeClr val="tx1"/>
                    </a:solidFill>
                    <a:latin typeface="微软雅黑" panose="020B0503020204020204" pitchFamily="34" charset="-122"/>
                    <a:ea typeface="微软雅黑" panose="020B0503020204020204" pitchFamily="34" charset="-122"/>
                  </a:rPr>
                  <a:t>，使用高斯滤波划分高频、低频成分</a:t>
                </a:r>
                <a:endParaRPr kumimoji="0" lang="en-US" sz="240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p:txBody>
          </p:sp>
        </mc:Choice>
        <mc:Fallback xmlns="">
          <p:sp>
            <p:nvSpPr>
              <p:cNvPr id="4" name="Content Placeholder 7">
                <a:extLst>
                  <a:ext uri="{FF2B5EF4-FFF2-40B4-BE49-F238E27FC236}">
                    <a16:creationId xmlns:a16="http://schemas.microsoft.com/office/drawing/2014/main" id="{3E7050CB-4369-46BD-BAEA-004B8A5E49AA}"/>
                  </a:ext>
                </a:extLst>
              </p:cNvPr>
              <p:cNvSpPr txBox="1">
                <a:spLocks noRot="1" noChangeAspect="1" noMove="1" noResize="1" noEditPoints="1" noAdjustHandles="1" noChangeArrowheads="1" noChangeShapeType="1" noTextEdit="1"/>
              </p:cNvSpPr>
              <p:nvPr/>
            </p:nvSpPr>
            <p:spPr bwMode="auto">
              <a:xfrm>
                <a:off x="675640" y="1183506"/>
                <a:ext cx="11135117" cy="4490987"/>
              </a:xfrm>
              <a:prstGeom prst="rect">
                <a:avLst/>
              </a:prstGeom>
              <a:blipFill>
                <a:blip r:embed="rId2"/>
                <a:stretch>
                  <a:fillRect l="-87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566BD7EB-09AD-0927-E3F7-E76629E2A906}"/>
              </a:ext>
            </a:extLst>
          </p:cNvPr>
          <p:cNvSpPr txBox="1"/>
          <p:nvPr/>
        </p:nvSpPr>
        <p:spPr>
          <a:xfrm>
            <a:off x="126998" y="6351998"/>
            <a:ext cx="10665179" cy="376834"/>
          </a:xfrm>
          <a:prstGeom prst="rect">
            <a:avLst/>
          </a:prstGeom>
          <a:noFill/>
        </p:spPr>
        <p:txBody>
          <a:bodyPr wrap="square" rtlCol="0">
            <a:spAutoFit/>
          </a:bodyPr>
          <a:lstStyle/>
          <a:p>
            <a:pPr algn="l">
              <a:lnSpc>
                <a:spcPct val="150000"/>
              </a:lnSpc>
            </a:pPr>
            <a:r>
              <a:rPr lang="en-US" altLang="zh-CN"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 Xu Z Q J, Zhang Y, Luo T, et al. Frequency principle: Fourier analysis sheds light on deep neural networks</a:t>
            </a:r>
            <a:endPar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6407985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B1D9D-DCE8-4C72-AF53-A9AFAB1D16C0}"/>
              </a:ext>
            </a:extLst>
          </p:cNvPr>
          <p:cNvSpPr>
            <a:spLocks noGrp="1"/>
          </p:cNvSpPr>
          <p:nvPr>
            <p:ph type="title"/>
          </p:nvPr>
        </p:nvSpPr>
        <p:spPr/>
        <p:txBody>
          <a:bodyPr/>
          <a:lstStyle/>
          <a:p>
            <a:r>
              <a:rPr lang="zh-CN" altLang="en-US" sz="3200" dirty="0"/>
              <a:t>投影法</a:t>
            </a:r>
            <a:endParaRPr lang="zh-CN" altLang="en-US" dirty="0"/>
          </a:p>
        </p:txBody>
      </p:sp>
      <p:pic>
        <p:nvPicPr>
          <p:cNvPr id="4" name="Picture 3">
            <a:extLst>
              <a:ext uri="{FF2B5EF4-FFF2-40B4-BE49-F238E27FC236}">
                <a16:creationId xmlns:a16="http://schemas.microsoft.com/office/drawing/2014/main" id="{EEA1B138-CF39-4DBB-AB99-791D445E9DCA}"/>
              </a:ext>
            </a:extLst>
          </p:cNvPr>
          <p:cNvPicPr>
            <a:picLocks noChangeAspect="1"/>
          </p:cNvPicPr>
          <p:nvPr/>
        </p:nvPicPr>
        <p:blipFill>
          <a:blip r:embed="rId2"/>
          <a:stretch>
            <a:fillRect/>
          </a:stretch>
        </p:blipFill>
        <p:spPr>
          <a:xfrm>
            <a:off x="3281344" y="1563356"/>
            <a:ext cx="6076147" cy="2327783"/>
          </a:xfrm>
          <a:prstGeom prst="rect">
            <a:avLst/>
          </a:prstGeom>
        </p:spPr>
      </p:pic>
      <p:pic>
        <p:nvPicPr>
          <p:cNvPr id="6" name="Picture 4">
            <a:extLst>
              <a:ext uri="{FF2B5EF4-FFF2-40B4-BE49-F238E27FC236}">
                <a16:creationId xmlns:a16="http://schemas.microsoft.com/office/drawing/2014/main" id="{4377431F-7C36-4B68-86EB-40BC96C13F96}"/>
              </a:ext>
            </a:extLst>
          </p:cNvPr>
          <p:cNvPicPr>
            <a:picLocks noChangeAspect="1"/>
          </p:cNvPicPr>
          <p:nvPr/>
        </p:nvPicPr>
        <p:blipFill>
          <a:blip r:embed="rId3"/>
          <a:stretch>
            <a:fillRect/>
          </a:stretch>
        </p:blipFill>
        <p:spPr>
          <a:xfrm>
            <a:off x="3281344" y="4001931"/>
            <a:ext cx="6164362" cy="2269200"/>
          </a:xfrm>
          <a:prstGeom prst="rect">
            <a:avLst/>
          </a:prstGeom>
        </p:spPr>
      </p:pic>
      <p:sp>
        <p:nvSpPr>
          <p:cNvPr id="8" name="TextBox 5">
            <a:extLst>
              <a:ext uri="{FF2B5EF4-FFF2-40B4-BE49-F238E27FC236}">
                <a16:creationId xmlns:a16="http://schemas.microsoft.com/office/drawing/2014/main" id="{152C1033-047E-4FB9-9E73-5BCBB30679F0}"/>
              </a:ext>
            </a:extLst>
          </p:cNvPr>
          <p:cNvSpPr txBox="1"/>
          <p:nvPr/>
        </p:nvSpPr>
        <p:spPr>
          <a:xfrm>
            <a:off x="763050" y="2286456"/>
            <a:ext cx="2635876" cy="461665"/>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rPr>
              <a:t>MNIST</a:t>
            </a:r>
          </a:p>
        </p:txBody>
      </p:sp>
      <p:sp>
        <p:nvSpPr>
          <p:cNvPr id="10" name="TextBox 6">
            <a:extLst>
              <a:ext uri="{FF2B5EF4-FFF2-40B4-BE49-F238E27FC236}">
                <a16:creationId xmlns:a16="http://schemas.microsoft.com/office/drawing/2014/main" id="{13C1D9E3-142E-416F-84DB-69E78A8A3D19}"/>
              </a:ext>
            </a:extLst>
          </p:cNvPr>
          <p:cNvSpPr txBox="1"/>
          <p:nvPr/>
        </p:nvSpPr>
        <p:spPr>
          <a:xfrm>
            <a:off x="763050" y="4614239"/>
            <a:ext cx="2635876" cy="461665"/>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rPr>
              <a:t>CIFAR10</a:t>
            </a:r>
          </a:p>
        </p:txBody>
      </p:sp>
      <mc:AlternateContent xmlns:mc="http://schemas.openxmlformats.org/markup-compatibility/2006" xmlns:a14="http://schemas.microsoft.com/office/drawing/2010/main">
        <mc:Choice Requires="a14">
          <p:sp>
            <p:nvSpPr>
              <p:cNvPr id="12" name="TextBox 7">
                <a:extLst>
                  <a:ext uri="{FF2B5EF4-FFF2-40B4-BE49-F238E27FC236}">
                    <a16:creationId xmlns:a16="http://schemas.microsoft.com/office/drawing/2014/main" id="{B2B99149-534A-4999-BF8D-4561EC2A2C65}"/>
                  </a:ext>
                </a:extLst>
              </p:cNvPr>
              <p:cNvSpPr txBox="1"/>
              <p:nvPr/>
            </p:nvSpPr>
            <p:spPr>
              <a:xfrm>
                <a:off x="2687363" y="872299"/>
                <a:ext cx="7352324" cy="580736"/>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rPr>
                  <a:t>相对误差</a:t>
                </a:r>
                <a:r>
                  <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rPr>
                  <a:t>: </a:t>
                </a:r>
                <a14:m>
                  <m:oMath xmlns:m="http://schemas.openxmlformats.org/officeDocument/2006/math">
                    <m:sSub>
                      <m:sSubPr>
                        <m:ctrlP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m:rPr>
                            <m:sty m:val="p"/>
                          </m:rPr>
                          <a:rPr kumimoji="0" lang="en-US" sz="2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Δ</m:t>
                        </m:r>
                      </m:e>
                      <m:sub>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𝐹</m:t>
                        </m:r>
                      </m:sub>
                    </m:sSub>
                    <m:d>
                      <m:dPr>
                        <m:ctrlP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𝑘</m:t>
                        </m:r>
                      </m:e>
                    </m:d>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d>
                      <m:dPr>
                        <m:begChr m:val="|"/>
                        <m:endChr m:val="|"/>
                        <m:ctrlP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sSub>
                          <m:sSubPr>
                            <m:ctrlP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acc>
                              <m:accPr>
                                <m:chr m:val="̂"/>
                                <m:ctrlP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accPr>
                              <m:e>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h</m:t>
                                </m:r>
                              </m:e>
                            </m:acc>
                          </m:e>
                          <m:sub>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𝑘</m:t>
                            </m:r>
                          </m:sub>
                        </m:sSub>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acc>
                              <m:accPr>
                                <m:chr m:val="̂"/>
                                <m:ctrlP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accPr>
                              <m:e>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𝑦</m:t>
                                </m:r>
                              </m:e>
                            </m:acc>
                          </m:e>
                          <m:sub>
                            <m: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𝑘</m:t>
                            </m:r>
                          </m:sub>
                        </m:sSub>
                      </m:e>
                    </m:d>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acc>
                          <m:accPr>
                            <m:chr m:val="̂"/>
                            <m:ctrlP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accPr>
                          <m:e>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𝑦</m:t>
                            </m:r>
                          </m:e>
                        </m:acc>
                      </m:e>
                      <m:sub>
                        <m: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𝑘</m:t>
                        </m:r>
                      </m:sub>
                    </m:sSub>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oMath>
                </a14:m>
                <a:endPar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endParaRPr>
              </a:p>
            </p:txBody>
          </p:sp>
        </mc:Choice>
        <mc:Fallback xmlns="">
          <p:sp>
            <p:nvSpPr>
              <p:cNvPr id="12" name="TextBox 7">
                <a:extLst>
                  <a:ext uri="{FF2B5EF4-FFF2-40B4-BE49-F238E27FC236}">
                    <a16:creationId xmlns:a16="http://schemas.microsoft.com/office/drawing/2014/main" id="{B2B99149-534A-4999-BF8D-4561EC2A2C65}"/>
                  </a:ext>
                </a:extLst>
              </p:cNvPr>
              <p:cNvSpPr txBox="1">
                <a:spLocks noRot="1" noChangeAspect="1" noMove="1" noResize="1" noEditPoints="1" noAdjustHandles="1" noChangeArrowheads="1" noChangeShapeType="1" noTextEdit="1"/>
              </p:cNvSpPr>
              <p:nvPr/>
            </p:nvSpPr>
            <p:spPr>
              <a:xfrm>
                <a:off x="2687363" y="872299"/>
                <a:ext cx="7352324" cy="580736"/>
              </a:xfrm>
              <a:prstGeom prst="rect">
                <a:avLst/>
              </a:prstGeom>
              <a:blipFill>
                <a:blip r:embed="rId4"/>
                <a:stretch>
                  <a:fillRect t="-9474" b="-24211"/>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BE2C61C8-0852-8894-D239-506E6A6D2829}"/>
              </a:ext>
            </a:extLst>
          </p:cNvPr>
          <p:cNvSpPr txBox="1"/>
          <p:nvPr/>
        </p:nvSpPr>
        <p:spPr>
          <a:xfrm>
            <a:off x="126998" y="6351998"/>
            <a:ext cx="10665179" cy="376834"/>
          </a:xfrm>
          <a:prstGeom prst="rect">
            <a:avLst/>
          </a:prstGeom>
          <a:noFill/>
        </p:spPr>
        <p:txBody>
          <a:bodyPr wrap="square" rtlCol="0">
            <a:spAutoFit/>
          </a:bodyPr>
          <a:lstStyle/>
          <a:p>
            <a:pPr algn="l">
              <a:lnSpc>
                <a:spcPct val="150000"/>
              </a:lnSpc>
            </a:pPr>
            <a:r>
              <a:rPr lang="en-US" altLang="zh-CN"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 Xu Z Q J, Zhang Y, Luo T, et al. Frequency principle: Fourier analysis sheds light on deep neural networks</a:t>
            </a:r>
            <a:endPar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1987685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B1D9D-DCE8-4C72-AF53-A9AFAB1D16C0}"/>
              </a:ext>
            </a:extLst>
          </p:cNvPr>
          <p:cNvSpPr>
            <a:spLocks noGrp="1"/>
          </p:cNvSpPr>
          <p:nvPr>
            <p:ph type="title"/>
          </p:nvPr>
        </p:nvSpPr>
        <p:spPr/>
        <p:txBody>
          <a:bodyPr/>
          <a:lstStyle/>
          <a:p>
            <a:r>
              <a:rPr lang="zh-CN" altLang="en-US" sz="3200" dirty="0"/>
              <a:t>滤波法</a:t>
            </a:r>
            <a:endParaRPr lang="zh-CN" altLang="en-US" dirty="0"/>
          </a:p>
        </p:txBody>
      </p:sp>
      <p:pic>
        <p:nvPicPr>
          <p:cNvPr id="13" name="图片 12">
            <a:extLst>
              <a:ext uri="{FF2B5EF4-FFF2-40B4-BE49-F238E27FC236}">
                <a16:creationId xmlns:a16="http://schemas.microsoft.com/office/drawing/2014/main" id="{61AC7517-E460-4DD4-B34B-C1C3DFB35FE6}"/>
              </a:ext>
            </a:extLst>
          </p:cNvPr>
          <p:cNvPicPr>
            <a:picLocks noChangeAspect="1"/>
          </p:cNvPicPr>
          <p:nvPr/>
        </p:nvPicPr>
        <p:blipFill>
          <a:blip r:embed="rId2"/>
          <a:stretch>
            <a:fillRect/>
          </a:stretch>
        </p:blipFill>
        <p:spPr>
          <a:xfrm>
            <a:off x="821327" y="1131873"/>
            <a:ext cx="8566647" cy="5110167"/>
          </a:xfrm>
          <a:prstGeom prst="rect">
            <a:avLst/>
          </a:prstGeom>
        </p:spPr>
      </p:pic>
      <p:sp>
        <p:nvSpPr>
          <p:cNvPr id="14" name="TextBox 2">
            <a:extLst>
              <a:ext uri="{FF2B5EF4-FFF2-40B4-BE49-F238E27FC236}">
                <a16:creationId xmlns:a16="http://schemas.microsoft.com/office/drawing/2014/main" id="{CD37DA10-6AB3-428B-B43F-E55E7987F0C9}"/>
              </a:ext>
            </a:extLst>
          </p:cNvPr>
          <p:cNvSpPr txBox="1"/>
          <p:nvPr/>
        </p:nvSpPr>
        <p:spPr>
          <a:xfrm>
            <a:off x="4554963" y="926512"/>
            <a:ext cx="1485364"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rPr>
              <a:t>CIFAR10</a:t>
            </a:r>
          </a:p>
        </p:txBody>
      </p:sp>
      <p:sp>
        <p:nvSpPr>
          <p:cNvPr id="15" name="TextBox 4">
            <a:extLst>
              <a:ext uri="{FF2B5EF4-FFF2-40B4-BE49-F238E27FC236}">
                <a16:creationId xmlns:a16="http://schemas.microsoft.com/office/drawing/2014/main" id="{6070CC55-145C-4341-82AA-83C2C3D5A332}"/>
              </a:ext>
            </a:extLst>
          </p:cNvPr>
          <p:cNvSpPr txBox="1"/>
          <p:nvPr/>
        </p:nvSpPr>
        <p:spPr>
          <a:xfrm>
            <a:off x="7459148" y="926512"/>
            <a:ext cx="1485364"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rPr>
              <a:t>CIFAR10</a:t>
            </a:r>
          </a:p>
        </p:txBody>
      </p:sp>
      <p:sp>
        <p:nvSpPr>
          <p:cNvPr id="16" name="TextBox 6">
            <a:extLst>
              <a:ext uri="{FF2B5EF4-FFF2-40B4-BE49-F238E27FC236}">
                <a16:creationId xmlns:a16="http://schemas.microsoft.com/office/drawing/2014/main" id="{A2D31C6B-4D81-4854-9049-A1F6AE28CF3F}"/>
              </a:ext>
            </a:extLst>
          </p:cNvPr>
          <p:cNvSpPr txBox="1"/>
          <p:nvPr/>
        </p:nvSpPr>
        <p:spPr>
          <a:xfrm>
            <a:off x="1732343" y="926512"/>
            <a:ext cx="1485364"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rPr>
              <a:t>MNIST</a:t>
            </a:r>
          </a:p>
        </p:txBody>
      </p:sp>
      <p:sp>
        <p:nvSpPr>
          <p:cNvPr id="4" name="文本框 3">
            <a:extLst>
              <a:ext uri="{FF2B5EF4-FFF2-40B4-BE49-F238E27FC236}">
                <a16:creationId xmlns:a16="http://schemas.microsoft.com/office/drawing/2014/main" id="{7D980976-2CFB-D93D-00CF-4F4DB99CB856}"/>
              </a:ext>
            </a:extLst>
          </p:cNvPr>
          <p:cNvSpPr txBox="1"/>
          <p:nvPr/>
        </p:nvSpPr>
        <p:spPr>
          <a:xfrm>
            <a:off x="126998" y="6351998"/>
            <a:ext cx="10665179" cy="376834"/>
          </a:xfrm>
          <a:prstGeom prst="rect">
            <a:avLst/>
          </a:prstGeom>
          <a:noFill/>
        </p:spPr>
        <p:txBody>
          <a:bodyPr wrap="square" rtlCol="0">
            <a:spAutoFit/>
          </a:bodyPr>
          <a:lstStyle/>
          <a:p>
            <a:pPr algn="l">
              <a:lnSpc>
                <a:spcPct val="150000"/>
              </a:lnSpc>
            </a:pPr>
            <a:r>
              <a:rPr lang="en-US" altLang="zh-CN"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 Xu Z Q J, Zhang Y, Luo T, et al. Frequency principle: Fourier analysis sheds light on deep neural networks</a:t>
            </a:r>
            <a:endPar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C00EC561-00B4-3680-AB42-9B4F5E30F360}"/>
                  </a:ext>
                </a:extLst>
              </p:cNvPr>
              <p:cNvSpPr txBox="1"/>
              <p:nvPr/>
            </p:nvSpPr>
            <p:spPr>
              <a:xfrm>
                <a:off x="9387974" y="2717523"/>
                <a:ext cx="2701783" cy="1422954"/>
              </a:xfrm>
              <a:prstGeom prst="rect">
                <a:avLst/>
              </a:prstGeom>
              <a:noFill/>
            </p:spPr>
            <p:txBody>
              <a:bodyPr wrap="square" rtlCol="0">
                <a:spAutoFit/>
              </a:bodyPr>
              <a:lstStyle/>
              <a:p>
                <a:pPr>
                  <a:lnSpc>
                    <a:spcPct val="150000"/>
                  </a:lnSpc>
                </a:pPr>
                <a14:m>
                  <m:oMath xmlns:m="http://schemas.openxmlformats.org/officeDocument/2006/math">
                    <m:r>
                      <a:rPr lang="zh-CN" altLang="en-US" sz="2000" i="1" smtClean="0">
                        <a:solidFill>
                          <a:schemeClr val="tx2"/>
                        </a:solidFill>
                        <a:latin typeface="Cambria Math" panose="02040503050406030204" pitchFamily="18" charset="0"/>
                      </a:rPr>
                      <m:t>𝛿</m:t>
                    </m:r>
                  </m:oMath>
                </a14:m>
                <a:r>
                  <a:rPr lang="zh-CN" altLang="en-US" sz="2000" dirty="0">
                    <a:solidFill>
                      <a:schemeClr val="tx2"/>
                    </a:solidFill>
                    <a:latin typeface="微软雅黑" panose="020B0503020204020204" pitchFamily="34" charset="-122"/>
                    <a:ea typeface="微软雅黑" panose="020B0503020204020204" pitchFamily="34" charset="-122"/>
                  </a:rPr>
                  <a:t>为高斯滤波器的宽度，不同的</a:t>
                </a:r>
                <a14:m>
                  <m:oMath xmlns:m="http://schemas.openxmlformats.org/officeDocument/2006/math">
                    <m:r>
                      <a:rPr lang="zh-CN" altLang="en-US" sz="2000" i="1">
                        <a:solidFill>
                          <a:schemeClr val="tx2"/>
                        </a:solidFill>
                        <a:latin typeface="Cambria Math" panose="02040503050406030204" pitchFamily="18" charset="0"/>
                      </a:rPr>
                      <m:t>𝛿</m:t>
                    </m:r>
                  </m:oMath>
                </a14:m>
                <a:r>
                  <a:rPr lang="zh-CN" altLang="en-US" sz="2000" dirty="0">
                    <a:solidFill>
                      <a:schemeClr val="tx2"/>
                    </a:solidFill>
                    <a:latin typeface="微软雅黑" panose="020B0503020204020204" pitchFamily="34" charset="-122"/>
                    <a:ea typeface="微软雅黑" panose="020B0503020204020204" pitchFamily="34" charset="-122"/>
                  </a:rPr>
                  <a:t>划分高低频的界限不同</a:t>
                </a:r>
              </a:p>
            </p:txBody>
          </p:sp>
        </mc:Choice>
        <mc:Fallback xmlns="">
          <p:sp>
            <p:nvSpPr>
              <p:cNvPr id="3" name="文本框 2">
                <a:extLst>
                  <a:ext uri="{FF2B5EF4-FFF2-40B4-BE49-F238E27FC236}">
                    <a16:creationId xmlns:a16="http://schemas.microsoft.com/office/drawing/2014/main" id="{C00EC561-00B4-3680-AB42-9B4F5E30F360}"/>
                  </a:ext>
                </a:extLst>
              </p:cNvPr>
              <p:cNvSpPr txBox="1">
                <a:spLocks noRot="1" noChangeAspect="1" noMove="1" noResize="1" noEditPoints="1" noAdjustHandles="1" noChangeArrowheads="1" noChangeShapeType="1" noTextEdit="1"/>
              </p:cNvSpPr>
              <p:nvPr/>
            </p:nvSpPr>
            <p:spPr>
              <a:xfrm>
                <a:off x="9387974" y="2717523"/>
                <a:ext cx="2701783" cy="1422954"/>
              </a:xfrm>
              <a:prstGeom prst="rect">
                <a:avLst/>
              </a:prstGeom>
              <a:blipFill>
                <a:blip r:embed="rId3"/>
                <a:stretch>
                  <a:fillRect l="-2257" r="-11738" b="-68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37504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208FFA-1261-A399-551C-3941795A3795}"/>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C729226A-AB09-13D0-BAE0-4D245D1C447C}"/>
              </a:ext>
            </a:extLst>
          </p:cNvPr>
          <p:cNvSpPr txBox="1"/>
          <p:nvPr/>
        </p:nvSpPr>
        <p:spPr>
          <a:xfrm>
            <a:off x="1675055" y="1591487"/>
            <a:ext cx="8956298" cy="2862322"/>
          </a:xfrm>
          <a:prstGeom prst="rect">
            <a:avLst/>
          </a:prstGeom>
          <a:noFill/>
        </p:spPr>
        <p:txBody>
          <a:bodyPr wrap="none" rtlCol="0">
            <a:spAutoFit/>
          </a:bodyPr>
          <a:lstStyle/>
          <a:p>
            <a:pPr algn="l"/>
            <a:r>
              <a:rPr lang="zh-CN" altLang="en-US" sz="3600" b="1" dirty="0">
                <a:solidFill>
                  <a:schemeClr val="tx2"/>
                </a:solidFill>
                <a:latin typeface="微软雅黑" panose="020B0503020204020204" pitchFamily="34" charset="-122"/>
                <a:ea typeface="微软雅黑" panose="020B0503020204020204" pitchFamily="34" charset="-122"/>
              </a:rPr>
              <a:t>神经网络在训练过程中的隐式偏好是什么？</a:t>
            </a:r>
            <a:endParaRPr lang="en-US" altLang="zh-CN" sz="3600" b="1" dirty="0">
              <a:solidFill>
                <a:schemeClr val="tx2"/>
              </a:solidFill>
              <a:latin typeface="微软雅黑" panose="020B0503020204020204" pitchFamily="34" charset="-122"/>
              <a:ea typeface="微软雅黑" panose="020B0503020204020204" pitchFamily="34" charset="-122"/>
            </a:endParaRPr>
          </a:p>
          <a:p>
            <a:pPr algn="l"/>
            <a:endParaRPr lang="en-US" altLang="zh-CN" sz="3600" b="1" dirty="0">
              <a:solidFill>
                <a:schemeClr val="tx2"/>
              </a:solidFill>
              <a:latin typeface="微软雅黑" panose="020B0503020204020204" pitchFamily="34" charset="-122"/>
              <a:ea typeface="微软雅黑" panose="020B0503020204020204" pitchFamily="34" charset="-122"/>
            </a:endParaRPr>
          </a:p>
          <a:p>
            <a:pPr algn="ctr"/>
            <a:r>
              <a:rPr lang="zh-CN" altLang="en-US" sz="3600" b="1" dirty="0">
                <a:solidFill>
                  <a:schemeClr val="tx2"/>
                </a:solidFill>
                <a:latin typeface="微软雅黑" panose="020B0503020204020204" pitchFamily="34" charset="-122"/>
                <a:ea typeface="微软雅黑" panose="020B0503020204020204" pitchFamily="34" charset="-122"/>
              </a:rPr>
              <a:t>真实数据过于复杂！</a:t>
            </a:r>
            <a:endParaRPr lang="en-US" altLang="zh-CN" sz="3600" b="1" dirty="0">
              <a:solidFill>
                <a:schemeClr val="tx2"/>
              </a:solidFill>
              <a:latin typeface="微软雅黑" panose="020B0503020204020204" pitchFamily="34" charset="-122"/>
              <a:ea typeface="微软雅黑" panose="020B0503020204020204" pitchFamily="34" charset="-122"/>
            </a:endParaRPr>
          </a:p>
          <a:p>
            <a:pPr algn="ctr"/>
            <a:endParaRPr lang="en-US" altLang="zh-CN" sz="3600" b="1" dirty="0">
              <a:solidFill>
                <a:schemeClr val="tx2"/>
              </a:solidFill>
              <a:latin typeface="微软雅黑" panose="020B0503020204020204" pitchFamily="34" charset="-122"/>
              <a:ea typeface="微软雅黑" panose="020B0503020204020204" pitchFamily="34" charset="-122"/>
            </a:endParaRPr>
          </a:p>
          <a:p>
            <a:pPr algn="ctr"/>
            <a:r>
              <a:rPr lang="zh-CN" altLang="en-US" sz="3600" b="1" dirty="0">
                <a:solidFill>
                  <a:schemeClr val="tx2"/>
                </a:solidFill>
                <a:latin typeface="微软雅黑" panose="020B0503020204020204" pitchFamily="34" charset="-122"/>
                <a:ea typeface="微软雅黑" panose="020B0503020204020204" pitchFamily="34" charset="-122"/>
              </a:rPr>
              <a:t>讨论：怎么办？</a:t>
            </a:r>
          </a:p>
        </p:txBody>
      </p:sp>
    </p:spTree>
    <p:extLst>
      <p:ext uri="{BB962C8B-B14F-4D97-AF65-F5344CB8AC3E}">
        <p14:creationId xmlns:p14="http://schemas.microsoft.com/office/powerpoint/2010/main" val="41668583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67ABE-0552-B617-9C41-D7D210EB1A2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AE53465-7E4F-3485-C7AF-F390206247A3}"/>
              </a:ext>
            </a:extLst>
          </p:cNvPr>
          <p:cNvSpPr>
            <a:spLocks noGrp="1"/>
          </p:cNvSpPr>
          <p:nvPr>
            <p:ph type="title"/>
          </p:nvPr>
        </p:nvSpPr>
        <p:spPr/>
        <p:txBody>
          <a:bodyPr/>
          <a:lstStyle/>
          <a:p>
            <a:r>
              <a:rPr lang="zh-CN" altLang="en-US" sz="3200" dirty="0"/>
              <a:t>习题</a:t>
            </a:r>
            <a:endParaRPr lang="zh-CN" altLang="en-US" dirty="0"/>
          </a:p>
        </p:txBody>
      </p:sp>
      <p:sp>
        <p:nvSpPr>
          <p:cNvPr id="6" name="文本框 5">
            <a:extLst>
              <a:ext uri="{FF2B5EF4-FFF2-40B4-BE49-F238E27FC236}">
                <a16:creationId xmlns:a16="http://schemas.microsoft.com/office/drawing/2014/main" id="{97ADE938-3956-B1A6-2FDC-86D5AEEE9406}"/>
              </a:ext>
            </a:extLst>
          </p:cNvPr>
          <p:cNvSpPr txBox="1"/>
          <p:nvPr/>
        </p:nvSpPr>
        <p:spPr>
          <a:xfrm>
            <a:off x="381242" y="1059950"/>
            <a:ext cx="11097034" cy="4654608"/>
          </a:xfrm>
          <a:prstGeom prst="rect">
            <a:avLst/>
          </a:prstGeom>
          <a:noFill/>
        </p:spPr>
        <p:txBody>
          <a:bodyPr wrap="square">
            <a:spAutoFit/>
          </a:bodyPr>
          <a:lstStyle/>
          <a:p>
            <a:pPr>
              <a:lnSpc>
                <a:spcPct val="150000"/>
              </a:lnSpc>
            </a:pPr>
            <a:r>
              <a:rPr lang="en-US" altLang="zh-CN" sz="2000" dirty="0">
                <a:solidFill>
                  <a:schemeClr val="tx2"/>
                </a:solidFill>
                <a:latin typeface="微软雅黑" panose="020B0503020204020204" pitchFamily="34" charset="-122"/>
                <a:ea typeface="微软雅黑" panose="020B0503020204020204" pitchFamily="34" charset="-122"/>
              </a:rPr>
              <a:t>1</a:t>
            </a:r>
            <a:r>
              <a:rPr lang="zh-CN" altLang="en-US" sz="2000" dirty="0">
                <a:solidFill>
                  <a:schemeClr val="tx2"/>
                </a:solidFill>
                <a:latin typeface="微软雅黑" panose="020B0503020204020204" pitchFamily="34" charset="-122"/>
                <a:ea typeface="微软雅黑" panose="020B0503020204020204" pitchFamily="34" charset="-122"/>
              </a:rPr>
              <a:t>、频率原则是神经网络学习过程中的一般规律。请回答以下问题：</a:t>
            </a:r>
            <a:endParaRPr lang="en-US" altLang="zh-CN" sz="2000" dirty="0">
              <a:solidFill>
                <a:schemeClr val="tx2"/>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tx2"/>
                </a:solidFill>
                <a:latin typeface="微软雅黑" panose="020B0503020204020204" pitchFamily="34" charset="-122"/>
                <a:ea typeface="微软雅黑" panose="020B0503020204020204" pitchFamily="34" charset="-122"/>
              </a:rPr>
              <a:t>      (a)  什么是频率原则？请给出其定义。</a:t>
            </a:r>
            <a:endParaRPr lang="en-US" altLang="zh-CN" sz="2000" dirty="0">
              <a:solidFill>
                <a:schemeClr val="tx2"/>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tx2"/>
                </a:solidFill>
                <a:latin typeface="微软雅黑" panose="020B0503020204020204" pitchFamily="34" charset="-122"/>
                <a:ea typeface="微软雅黑" panose="020B0503020204020204" pitchFamily="34" charset="-122"/>
              </a:rPr>
              <a:t>      (b)  频率原则对于理解神经网络的训练和泛化有什么启示？ </a:t>
            </a:r>
            <a:endParaRPr lang="en-US" altLang="zh-CN" sz="2000" dirty="0">
              <a:solidFill>
                <a:schemeClr val="tx2"/>
              </a:solidFill>
              <a:latin typeface="微软雅黑" panose="020B0503020204020204" pitchFamily="34" charset="-122"/>
              <a:ea typeface="微软雅黑" panose="020B0503020204020204" pitchFamily="34" charset="-122"/>
            </a:endParaRPr>
          </a:p>
          <a:p>
            <a:pPr>
              <a:lnSpc>
                <a:spcPct val="150000"/>
              </a:lnSpc>
            </a:pPr>
            <a:endParaRPr lang="en-US" altLang="zh-CN" sz="2000" dirty="0">
              <a:solidFill>
                <a:schemeClr val="tx2"/>
              </a:solidFill>
              <a:latin typeface="微软雅黑" panose="020B0503020204020204" pitchFamily="34" charset="-122"/>
              <a:ea typeface="微软雅黑" panose="020B0503020204020204" pitchFamily="34" charset="-122"/>
            </a:endParaRPr>
          </a:p>
          <a:p>
            <a:pPr>
              <a:lnSpc>
                <a:spcPct val="150000"/>
              </a:lnSpc>
            </a:pPr>
            <a:r>
              <a:rPr lang="en-US" altLang="zh-CN" sz="2000" dirty="0">
                <a:solidFill>
                  <a:schemeClr val="tx2"/>
                </a:solidFill>
                <a:latin typeface="微软雅黑" panose="020B0503020204020204" pitchFamily="34" charset="-122"/>
                <a:ea typeface="微软雅黑" panose="020B0503020204020204" pitchFamily="34" charset="-122"/>
              </a:rPr>
              <a:t>2</a:t>
            </a:r>
            <a:r>
              <a:rPr lang="zh-CN" altLang="en-US" sz="2000" dirty="0">
                <a:solidFill>
                  <a:schemeClr val="tx2"/>
                </a:solidFill>
                <a:latin typeface="微软雅黑" panose="020B0503020204020204" pitchFamily="34" charset="-122"/>
                <a:ea typeface="微软雅黑" panose="020B0503020204020204" pitchFamily="34" charset="-122"/>
              </a:rPr>
              <a:t>、没有免费午餐定理告诉我们，任何算法都不可能在所有问题上都取得良好的泛化性能。 </a:t>
            </a:r>
            <a:endParaRPr lang="en-US" altLang="zh-CN" sz="2000" dirty="0">
              <a:solidFill>
                <a:schemeClr val="tx2"/>
              </a:solidFill>
              <a:latin typeface="微软雅黑" panose="020B0503020204020204" pitchFamily="34" charset="-122"/>
              <a:ea typeface="微软雅黑" panose="020B0503020204020204" pitchFamily="34" charset="-122"/>
            </a:endParaRPr>
          </a:p>
          <a:p>
            <a:pPr marL="914400" lvl="1" indent="-457200">
              <a:lnSpc>
                <a:spcPct val="150000"/>
              </a:lnSpc>
              <a:buAutoNum type="alphaLcParenBoth"/>
            </a:pPr>
            <a:r>
              <a:rPr lang="zh-CN" altLang="en-US" sz="2000" dirty="0">
                <a:solidFill>
                  <a:schemeClr val="tx2"/>
                </a:solidFill>
                <a:latin typeface="微软雅黑" panose="020B0503020204020204" pitchFamily="34" charset="-122"/>
                <a:ea typeface="微软雅黑" panose="020B0503020204020204" pitchFamily="34" charset="-122"/>
              </a:rPr>
              <a:t>请举例说明一类高频主导的函数。对于这类函数，标准的神经网络是否能够很好地拟合和泛化？</a:t>
            </a:r>
            <a:r>
              <a:rPr lang="en-US" altLang="zh-CN" sz="2000" dirty="0">
                <a:solidFill>
                  <a:schemeClr val="tx2"/>
                </a:solidFill>
                <a:latin typeface="微软雅黑" panose="020B0503020204020204" pitchFamily="34" charset="-122"/>
                <a:ea typeface="微软雅黑" panose="020B0503020204020204" pitchFamily="34" charset="-122"/>
              </a:rPr>
              <a:t> </a:t>
            </a:r>
          </a:p>
          <a:p>
            <a:pPr marL="914400" lvl="1" indent="-457200">
              <a:lnSpc>
                <a:spcPct val="150000"/>
              </a:lnSpc>
              <a:buAutoNum type="alphaLcParenBoth"/>
            </a:pPr>
            <a:r>
              <a:rPr lang="zh-CN" altLang="en-US" sz="2000" dirty="0">
                <a:solidFill>
                  <a:schemeClr val="tx2"/>
                </a:solidFill>
                <a:latin typeface="微软雅黑" panose="020B0503020204020204" pitchFamily="34" charset="-122"/>
                <a:ea typeface="微软雅黑" panose="020B0503020204020204" pitchFamily="34" charset="-122"/>
              </a:rPr>
              <a:t>结合频率原则对上述问题进行解释。</a:t>
            </a:r>
            <a:endParaRPr lang="en-US" altLang="zh-CN" sz="2000" dirty="0">
              <a:solidFill>
                <a:schemeClr val="tx2"/>
              </a:solidFill>
              <a:latin typeface="微软雅黑" panose="020B0503020204020204" pitchFamily="34" charset="-122"/>
              <a:ea typeface="微软雅黑" panose="020B0503020204020204" pitchFamily="34" charset="-122"/>
            </a:endParaRPr>
          </a:p>
          <a:p>
            <a:pPr marL="914400" lvl="1" indent="-457200">
              <a:lnSpc>
                <a:spcPct val="150000"/>
              </a:lnSpc>
              <a:buAutoNum type="alphaLcParenBoth"/>
            </a:pPr>
            <a:r>
              <a:rPr lang="zh-CN" altLang="en-US" sz="2000" dirty="0">
                <a:solidFill>
                  <a:schemeClr val="tx2"/>
                </a:solidFill>
                <a:latin typeface="微软雅黑" panose="020B0503020204020204" pitchFamily="34" charset="-122"/>
                <a:ea typeface="微软雅黑" panose="020B0503020204020204" pitchFamily="34" charset="-122"/>
              </a:rPr>
              <a:t>对于高频主导的数据</a:t>
            </a:r>
            <a:r>
              <a:rPr lang="en-US" altLang="zh-CN" sz="2000" dirty="0">
                <a:solidFill>
                  <a:schemeClr val="tx2"/>
                </a:solidFill>
                <a:latin typeface="微软雅黑" panose="020B0503020204020204" pitchFamily="34" charset="-122"/>
                <a:ea typeface="微软雅黑" panose="020B0503020204020204" pitchFamily="34" charset="-122"/>
              </a:rPr>
              <a:t>,</a:t>
            </a:r>
            <a:r>
              <a:rPr lang="zh-CN" altLang="en-US" sz="2000" dirty="0">
                <a:solidFill>
                  <a:schemeClr val="tx2"/>
                </a:solidFill>
                <a:latin typeface="微软雅黑" panose="020B0503020204020204" pitchFamily="34" charset="-122"/>
                <a:ea typeface="微软雅黑" panose="020B0503020204020204" pitchFamily="34" charset="-122"/>
              </a:rPr>
              <a:t>我们是否可以通过一些技巧使神经网络在其上也能取得好的泛化？请给出你的分析和想法。</a:t>
            </a:r>
          </a:p>
        </p:txBody>
      </p:sp>
    </p:spTree>
    <p:extLst>
      <p:ext uri="{BB962C8B-B14F-4D97-AF65-F5344CB8AC3E}">
        <p14:creationId xmlns:p14="http://schemas.microsoft.com/office/powerpoint/2010/main" val="25958386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9BD694-B817-A83C-70EF-B850E0D25B30}"/>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0C6A7E34-BF87-EC3A-F150-324A45CA419C}"/>
              </a:ext>
            </a:extLst>
          </p:cNvPr>
          <p:cNvSpPr>
            <a:spLocks noGrp="1"/>
          </p:cNvSpPr>
          <p:nvPr>
            <p:ph type="title"/>
          </p:nvPr>
        </p:nvSpPr>
        <p:spPr>
          <a:xfrm>
            <a:off x="281229" y="3048010"/>
            <a:ext cx="11429516" cy="761979"/>
          </a:xfrm>
        </p:spPr>
        <p:txBody>
          <a:bodyPr/>
          <a:lstStyle/>
          <a:p>
            <a:pPr algn="ctr"/>
            <a:r>
              <a:rPr lang="zh-CN" altLang="en-US" dirty="0"/>
              <a:t>多尺度神经网络</a:t>
            </a:r>
          </a:p>
        </p:txBody>
      </p:sp>
    </p:spTree>
    <p:extLst>
      <p:ext uri="{BB962C8B-B14F-4D97-AF65-F5344CB8AC3E}">
        <p14:creationId xmlns:p14="http://schemas.microsoft.com/office/powerpoint/2010/main" val="13782766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B2386-E583-8B80-3E97-9B492E891B0B}"/>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FA9B3709-E5B9-48C3-161F-27E66E100F0E}"/>
              </a:ext>
            </a:extLst>
          </p:cNvPr>
          <p:cNvSpPr>
            <a:spLocks noGrp="1"/>
          </p:cNvSpPr>
          <p:nvPr>
            <p:ph type="title"/>
          </p:nvPr>
        </p:nvSpPr>
        <p:spPr/>
        <p:txBody>
          <a:bodyPr/>
          <a:lstStyle/>
          <a:p>
            <a:r>
              <a:rPr lang="zh-CN" altLang="en-US" dirty="0"/>
              <a:t>误差分析：线性方程组的</a:t>
            </a:r>
            <a:r>
              <a:rPr lang="en-US" altLang="zh-CN" sz="3200" dirty="0"/>
              <a:t>Jacobi</a:t>
            </a:r>
            <a:r>
              <a:rPr lang="zh-CN" altLang="en-US" sz="3200" dirty="0"/>
              <a:t>迭代求解</a:t>
            </a:r>
            <a:endParaRPr lang="zh-CN" altLang="en-US" dirty="0"/>
          </a:p>
        </p:txBody>
      </p:sp>
      <p:pic>
        <p:nvPicPr>
          <p:cNvPr id="10" name="图片 9">
            <a:extLst>
              <a:ext uri="{FF2B5EF4-FFF2-40B4-BE49-F238E27FC236}">
                <a16:creationId xmlns:a16="http://schemas.microsoft.com/office/drawing/2014/main" id="{C8F8C4F0-6321-3C26-AB94-FA2F601ACA37}"/>
              </a:ext>
            </a:extLst>
          </p:cNvPr>
          <p:cNvPicPr>
            <a:picLocks noChangeAspect="1"/>
          </p:cNvPicPr>
          <p:nvPr/>
        </p:nvPicPr>
        <p:blipFill>
          <a:blip r:embed="rId2"/>
          <a:stretch>
            <a:fillRect/>
          </a:stretch>
        </p:blipFill>
        <p:spPr>
          <a:xfrm>
            <a:off x="8419480" y="3240863"/>
            <a:ext cx="3772520" cy="2498435"/>
          </a:xfrm>
          <a:prstGeom prst="rect">
            <a:avLst/>
          </a:prstGeom>
        </p:spPr>
      </p:pic>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5BC3C243-4F7D-29EF-1D00-29544D18C9A5}"/>
                  </a:ext>
                </a:extLst>
              </p:cNvPr>
              <p:cNvSpPr txBox="1"/>
              <p:nvPr/>
            </p:nvSpPr>
            <p:spPr>
              <a:xfrm>
                <a:off x="291572" y="721111"/>
                <a:ext cx="10542554" cy="558409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考虑</a:t>
                </a:r>
                <a:r>
                  <a:rPr kumimoji="0" lang="en-US" altLang="zh-CN"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Dirichlet</a:t>
                </a:r>
                <a:r>
                  <a:rPr kumimoji="0" lang="zh-CN" alt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边界条件的</a:t>
                </a:r>
                <a:r>
                  <a:rPr kumimoji="0" lang="en-US" altLang="zh-CN"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Poisson</a:t>
                </a:r>
                <a:r>
                  <a:rPr kumimoji="0" lang="zh-CN" alt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方程：</a:t>
                </a:r>
                <a:endParaRPr kumimoji="0" lang="en-US" altLang="zh-CN"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
                        <m:rPr>
                          <m:sty m:val="p"/>
                        </m:rPr>
                        <a:rPr kumimoji="0" lang="en-US" altLang="zh-CN" sz="2000" b="0" i="0"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Δ</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𝑢</m:t>
                      </m:r>
                      <m:d>
                        <m:d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d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𝑥</m:t>
                          </m:r>
                        </m:e>
                      </m:d>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𝑔</m:t>
                      </m:r>
                      <m:d>
                        <m:d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d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𝑥</m:t>
                          </m:r>
                        </m:e>
                      </m:d>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𝑥</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d>
                        <m:d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d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−1,1</m:t>
                          </m:r>
                        </m:e>
                      </m:d>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𝑢</m:t>
                      </m:r>
                      <m:d>
                        <m:d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d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−1</m:t>
                          </m:r>
                        </m:e>
                      </m:d>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𝑢</m:t>
                      </m:r>
                      <m:d>
                        <m:d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d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1</m:t>
                          </m:r>
                        </m:e>
                      </m:d>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=0,</m:t>
                      </m:r>
                    </m:oMath>
                  </m:oMathPara>
                </a14:m>
                <a:endParaRPr kumimoji="0" lang="en-US" altLang="zh-CN"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使用有限差分来离散方程并建立线性方程组，</a:t>
                </a:r>
                <a:endParaRPr kumimoji="0" lang="en-US" altLang="zh-CN"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
                        <m:rPr>
                          <m:sty m:val="p"/>
                        </m:rPr>
                        <a:rPr kumimoji="0" lang="en-US" altLang="zh-CN" sz="2000" b="0" i="0"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Δ</m:t>
                      </m:r>
                      <m:sSub>
                        <m:sSub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𝑢</m:t>
                          </m:r>
                        </m:e>
                        <m:sub>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𝑖</m:t>
                          </m:r>
                        </m:sub>
                      </m:sSub>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f>
                        <m:f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fPr>
                        <m:num>
                          <m:sSub>
                            <m:sSub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𝑢</m:t>
                              </m:r>
                            </m:e>
                            <m:sub>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𝑖</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+1</m:t>
                              </m:r>
                            </m:sub>
                          </m:sSub>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−2</m:t>
                          </m:r>
                          <m:sSub>
                            <m:sSub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𝑢</m:t>
                              </m:r>
                            </m:e>
                            <m:sub>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𝑖</m:t>
                              </m:r>
                            </m:sub>
                          </m:sSub>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sSub>
                            <m:sSub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𝑢</m:t>
                              </m:r>
                            </m:e>
                            <m:sub>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𝑖</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−1</m:t>
                              </m:r>
                            </m:sub>
                          </m:sSub>
                        </m:num>
                        <m:den>
                          <m:sSup>
                            <m:sSup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pPr>
                            <m:e>
                              <m:d>
                                <m:d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d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𝛿</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𝑥</m:t>
                                  </m:r>
                                </m:e>
                              </m:d>
                            </m:e>
                            <m: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2</m:t>
                              </m:r>
                            </m:sup>
                          </m:s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 </m:t>
                          </m:r>
                        </m:den>
                      </m:f>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𝑔</m:t>
                      </m:r>
                      <m:d>
                        <m:d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dPr>
                        <m:e>
                          <m:sSub>
                            <m:sSub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𝑥</m:t>
                              </m:r>
                            </m:e>
                            <m:sub>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𝑖</m:t>
                              </m:r>
                            </m:sub>
                          </m:sSub>
                        </m:e>
                      </m:d>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𝑖</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=1,2,⋯,</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𝑛</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  </m:t>
                      </m:r>
                      <m:groupChr>
                        <m:groupChrPr>
                          <m:chr m:val="⇒"/>
                          <m:vertJc m:val="bot"/>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groupChrPr>
                        <m:e>
                          <m:r>
                            <m:rPr>
                              <m:brk m:alnAt="2"/>
                            </m:r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 </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            </m:t>
                          </m:r>
                        </m:e>
                      </m:groupChr>
                      <m:r>
                        <a:rPr kumimoji="0" lang="en-US" altLang="zh-CN" sz="2000" b="1"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𝑨𝒖</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
                        <a:rPr kumimoji="0" lang="en-US" altLang="zh-CN" sz="2000" b="1"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𝒈</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 </m:t>
                      </m:r>
                    </m:oMath>
                  </m:oMathPara>
                </a14:m>
                <a:endParaRPr kumimoji="0" lang="en-US" altLang="zh-CN"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使用</a:t>
                </a:r>
                <a:r>
                  <a:rPr kumimoji="0" lang="en-US" altLang="zh-CN"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Jacobi</a:t>
                </a:r>
                <a:r>
                  <a:rPr kumimoji="0" lang="zh-CN" alt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迭代对该线性方程组求解，</a:t>
                </a:r>
                <a:endParaRPr kumimoji="0" lang="en-US" altLang="zh-CN"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pPr>
                        <m:e>
                          <m:r>
                            <a:rPr kumimoji="0" lang="en-US" altLang="zh-CN" sz="2000" b="1"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𝒖</m:t>
                          </m:r>
                        </m:e>
                        <m: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+1</m:t>
                          </m:r>
                        </m:sup>
                      </m:s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sSup>
                        <m:sSup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pPr>
                        <m:e>
                          <m:r>
                            <a:rPr kumimoji="0" lang="en-US" altLang="zh-CN" sz="2000" b="1"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𝑫</m:t>
                          </m:r>
                        </m:e>
                        <m: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−1</m:t>
                          </m:r>
                        </m:sup>
                      </m:sSup>
                      <m:d>
                        <m:d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dPr>
                        <m:e>
                          <m:r>
                            <a:rPr kumimoji="0" lang="en-US" altLang="zh-CN" sz="2000" b="1"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𝑳</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
                            <a:rPr kumimoji="0" lang="en-US" altLang="zh-CN" sz="2000" b="1"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𝑼</m:t>
                          </m:r>
                        </m:e>
                      </m:d>
                      <m:sSup>
                        <m:sSup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pPr>
                        <m:e>
                          <m:r>
                            <a:rPr kumimoji="0" lang="en-US" altLang="zh-CN" sz="2000" b="1"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𝒖</m:t>
                          </m:r>
                        </m:e>
                        <m: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m:t>
                          </m:r>
                        </m:sup>
                      </m:s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sSup>
                        <m:sSup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pPr>
                        <m:e>
                          <m:r>
                            <a:rPr kumimoji="0" lang="en-US" altLang="zh-CN" sz="2000" b="1"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𝑫</m:t>
                          </m:r>
                        </m:e>
                        <m: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−1</m:t>
                          </m:r>
                        </m:sup>
                      </m:sSup>
                      <m:r>
                        <a:rPr kumimoji="0" lang="en-US" altLang="zh-CN" sz="2000" b="1"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𝒈</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  </m:t>
                      </m:r>
                      <m:r>
                        <a:rPr kumimoji="0" lang="en-US" altLang="zh-CN" sz="2000" b="1"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𝑨</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
                        <a:rPr kumimoji="0" lang="en-US" altLang="zh-CN" sz="2000" b="1"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𝑫</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
                        <a:rPr kumimoji="0" lang="en-US" altLang="zh-CN" sz="2000" b="1"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𝑳</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
                        <a:rPr kumimoji="0" lang="en-US" altLang="zh-CN" sz="2000" b="1"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𝑼</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oMath>
                  </m:oMathPara>
                </a14:m>
                <a:endParaRPr kumimoji="0" lang="en-US" altLang="zh-CN"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对迭代矩阵矩阵进行特征值分析，</a:t>
                </a:r>
                <a:endParaRPr kumimoji="0" lang="en-US" altLang="zh-CN"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pPr>
                        <m:e>
                          <m:r>
                            <a:rPr kumimoji="0" lang="en-US" altLang="zh-CN" sz="2000" b="1"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𝒆</m:t>
                          </m:r>
                        </m:e>
                        <m: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m:t>
                          </m:r>
                        </m:sup>
                      </m:s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sSup>
                        <m:sSup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pPr>
                        <m:e>
                          <m:r>
                            <a:rPr kumimoji="0" lang="en-US" altLang="zh-CN" sz="2000" b="1"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𝒖</m:t>
                          </m:r>
                        </m:e>
                        <m: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m:t>
                          </m:r>
                        </m:sup>
                      </m:s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sSup>
                        <m:sSup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pPr>
                        <m:e>
                          <m:r>
                            <a:rPr kumimoji="0" lang="en-US" altLang="zh-CN" sz="2000" b="1"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𝒖</m:t>
                          </m:r>
                        </m:e>
                        <m: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sup>
                      </m:s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 </m:t>
                      </m:r>
                      <m:sSup>
                        <m:sSup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pPr>
                        <m:e>
                          <m:r>
                            <a:rPr kumimoji="0" lang="en-US" altLang="zh-CN" sz="2000" b="1"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𝒆</m:t>
                          </m:r>
                        </m:e>
                        <m: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+1</m:t>
                          </m:r>
                        </m:sup>
                      </m:s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sSup>
                        <m:sSup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pPr>
                        <m:e>
                          <m:sSub>
                            <m:sSubPr>
                              <m:ctrlPr>
                                <a:rPr kumimoji="0" lang="en-US" altLang="zh-CN" sz="2000" b="1"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1"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𝑹</m:t>
                              </m:r>
                            </m:e>
                            <m:sub>
                              <m:r>
                                <a:rPr kumimoji="0" lang="en-US" altLang="zh-CN" sz="2000" b="1"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𝑱</m:t>
                              </m:r>
                            </m:sub>
                          </m:sSub>
                          <m:r>
                            <a:rPr kumimoji="0" lang="en-US" altLang="zh-CN" sz="2000" b="1"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𝒆</m:t>
                          </m:r>
                        </m:e>
                        <m: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m:t>
                          </m:r>
                        </m:sup>
                      </m:s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sSup>
                        <m:sSup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pPr>
                        <m:e>
                          <m:r>
                            <a:rPr kumimoji="0" lang="en-US" altLang="zh-CN" sz="2000" b="1"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𝑫</m:t>
                          </m:r>
                        </m:e>
                        <m: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−1</m:t>
                          </m:r>
                        </m:sup>
                      </m:sSup>
                      <m:d>
                        <m:d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dPr>
                        <m:e>
                          <m:r>
                            <a:rPr kumimoji="0" lang="en-US" altLang="zh-CN" sz="2000" b="1"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𝑳</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
                            <a:rPr kumimoji="0" lang="en-US" altLang="zh-CN" sz="2000" b="1"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𝑼</m:t>
                          </m:r>
                        </m:e>
                      </m:d>
                      <m:sSup>
                        <m:sSup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pPr>
                        <m:e>
                          <m:r>
                            <a:rPr kumimoji="0" lang="en-US" altLang="zh-CN" sz="2000" b="1"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𝒆</m:t>
                          </m:r>
                        </m:e>
                        <m: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m:t>
                          </m:r>
                        </m:sup>
                      </m:s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oMath>
                    <m:oMath xmlns:m="http://schemas.openxmlformats.org/officeDocument/2006/math">
                      <m:sSub>
                        <m:sSub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𝜆</m:t>
                          </m:r>
                        </m:e>
                        <m:sub>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𝑘</m:t>
                          </m:r>
                        </m:sub>
                      </m:sSub>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sSub>
                        <m:sSub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𝜆</m:t>
                          </m:r>
                        </m:e>
                        <m:sub>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𝑘</m:t>
                          </m:r>
                        </m:sub>
                      </m:sSub>
                      <m:d>
                        <m:d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dPr>
                        <m:e>
                          <m:sSub>
                            <m:sSubPr>
                              <m:ctrlPr>
                                <a:rPr kumimoji="0" lang="en-US" altLang="zh-CN" sz="2000" b="1"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1"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𝑹</m:t>
                              </m:r>
                            </m:e>
                            <m:sub>
                              <m:r>
                                <a:rPr kumimoji="0" lang="en-US" altLang="zh-CN" sz="2000" b="1"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𝑱</m:t>
                              </m:r>
                            </m:sub>
                          </m:sSub>
                        </m:e>
                      </m:d>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
                        <m:rPr>
                          <m:sty m:val="p"/>
                        </m:r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cos</m:t>
                      </m:r>
                      <m:f>
                        <m:f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fPr>
                        <m:num>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𝑘</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𝜋</m:t>
                          </m:r>
                        </m:num>
                        <m:den>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𝑛</m:t>
                          </m:r>
                        </m:den>
                      </m:f>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 </m:t>
                      </m:r>
                      <m:sSub>
                        <m:sSub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𝑣</m:t>
                          </m:r>
                        </m:e>
                        <m:sub>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𝑘</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𝑖</m:t>
                          </m:r>
                        </m:sub>
                      </m:sSub>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
                        <m:rPr>
                          <m:sty m:val="p"/>
                        </m:r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sin</m:t>
                      </m:r>
                      <m:f>
                        <m:f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fPr>
                        <m:num>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𝑖𝑘</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𝜋</m:t>
                          </m:r>
                        </m:num>
                        <m:den>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𝑛</m:t>
                          </m:r>
                        </m:den>
                      </m:f>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oMath>
                  </m:oMathPara>
                </a14:m>
                <a:endParaRPr kumimoji="0" lang="en-US" altLang="zh-CN"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其中</a:t>
                </a:r>
                <a14:m>
                  <m:oMath xmlns:m="http://schemas.openxmlformats.org/officeDocument/2006/math">
                    <m:sSub>
                      <m:sSub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𝜆</m:t>
                        </m:r>
                      </m:e>
                      <m:sub>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𝑘</m:t>
                        </m:r>
                      </m:sub>
                    </m:sSub>
                  </m:oMath>
                </a14:m>
                <a:r>
                  <a:rPr kumimoji="0" lang="zh-CN" alt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控制了</a:t>
                </a:r>
                <a14:m>
                  <m:oMath xmlns:m="http://schemas.openxmlformats.org/officeDocument/2006/math">
                    <m:sSub>
                      <m:sSubPr>
                        <m:ctrlPr>
                          <a:rPr kumimoji="0" lang="en-US" altLang="zh-CN" sz="2000" b="0" i="1" u="none" strike="noStrike" kern="1200" cap="none" spc="0" normalizeH="0" baseline="0" noProof="0" dirty="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0" i="1" u="none" strike="noStrike" kern="1200" cap="none" spc="0" normalizeH="0" baseline="0" noProof="0" dirty="0" smtClean="0">
                            <a:ln>
                              <a:noFill/>
                            </a:ln>
                            <a:solidFill>
                              <a:srgbClr val="070707"/>
                            </a:solidFill>
                            <a:effectLst/>
                            <a:uLnTx/>
                            <a:uFillTx/>
                            <a:latin typeface="Cambria Math" panose="02040503050406030204" pitchFamily="18" charset="0"/>
                            <a:ea typeface="微软雅黑" panose="020B0503020204020204" pitchFamily="34" charset="-122"/>
                            <a:cs typeface="+mn-cs"/>
                          </a:rPr>
                          <m:t>𝑣</m:t>
                        </m:r>
                      </m:e>
                      <m:sub>
                        <m:r>
                          <a:rPr kumimoji="0" lang="en-US" altLang="zh-CN" sz="2000" b="0" i="1" u="none" strike="noStrike" kern="1200" cap="none" spc="0" normalizeH="0" baseline="0" noProof="0" dirty="0" smtClean="0">
                            <a:ln>
                              <a:noFill/>
                            </a:ln>
                            <a:solidFill>
                              <a:srgbClr val="070707"/>
                            </a:solidFill>
                            <a:effectLst/>
                            <a:uLnTx/>
                            <a:uFillTx/>
                            <a:latin typeface="Cambria Math" panose="02040503050406030204" pitchFamily="18" charset="0"/>
                            <a:ea typeface="微软雅黑" panose="020B0503020204020204" pitchFamily="34" charset="-122"/>
                            <a:cs typeface="+mn-cs"/>
                          </a:rPr>
                          <m:t>𝑘</m:t>
                        </m:r>
                      </m:sub>
                    </m:sSub>
                  </m:oMath>
                </a14:m>
                <a:r>
                  <a:rPr kumimoji="0" lang="zh-CN" alt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方向的收敛速度，当</a:t>
                </a:r>
                <a14:m>
                  <m:oMath xmlns:m="http://schemas.openxmlformats.org/officeDocument/2006/math">
                    <m:r>
                      <a:rPr kumimoji="0" lang="en-US" altLang="zh-CN" sz="2000" b="0" i="1" u="none" strike="noStrike" kern="1200" cap="none" spc="0" normalizeH="0" baseline="0" noProof="0" dirty="0" smtClean="0">
                        <a:ln>
                          <a:noFill/>
                        </a:ln>
                        <a:solidFill>
                          <a:srgbClr val="070707"/>
                        </a:solidFill>
                        <a:effectLst/>
                        <a:uLnTx/>
                        <a:uFillTx/>
                        <a:latin typeface="Cambria Math" panose="02040503050406030204" pitchFamily="18" charset="0"/>
                        <a:ea typeface="微软雅黑" panose="020B0503020204020204" pitchFamily="34" charset="-122"/>
                        <a:cs typeface="+mn-cs"/>
                      </a:rPr>
                      <m:t>𝑘</m:t>
                    </m:r>
                    <m:r>
                      <a:rPr kumimoji="0" lang="en-US" altLang="zh-CN" sz="2000" b="0" i="1" u="none" strike="noStrike" kern="1200" cap="none" spc="0" normalizeH="0" baseline="0" noProof="0" dirty="0" smtClean="0">
                        <a:ln>
                          <a:noFill/>
                        </a:ln>
                        <a:solidFill>
                          <a:srgbClr val="070707"/>
                        </a:solidFill>
                        <a:effectLst/>
                        <a:uLnTx/>
                        <a:uFillTx/>
                        <a:latin typeface="Cambria Math" panose="02040503050406030204" pitchFamily="18" charset="0"/>
                        <a:ea typeface="微软雅黑" panose="020B0503020204020204" pitchFamily="34" charset="-122"/>
                        <a:cs typeface="+mn-cs"/>
                      </a:rPr>
                      <m:t>&lt;</m:t>
                    </m:r>
                    <m:r>
                      <a:rPr kumimoji="0" lang="en-US" altLang="zh-CN" sz="2000" b="0" i="1" u="none" strike="noStrike" kern="1200" cap="none" spc="0" normalizeH="0" baseline="0" noProof="0" dirty="0" smtClean="0">
                        <a:ln>
                          <a:noFill/>
                        </a:ln>
                        <a:solidFill>
                          <a:srgbClr val="070707"/>
                        </a:solidFill>
                        <a:effectLst/>
                        <a:uLnTx/>
                        <a:uFillTx/>
                        <a:latin typeface="Cambria Math" panose="02040503050406030204" pitchFamily="18" charset="0"/>
                        <a:ea typeface="微软雅黑" panose="020B0503020204020204" pitchFamily="34" charset="-122"/>
                        <a:cs typeface="+mn-cs"/>
                      </a:rPr>
                      <m:t>𝑛</m:t>
                    </m:r>
                    <m:r>
                      <a:rPr kumimoji="0" lang="en-US" altLang="zh-CN" sz="2000" b="0" i="1" u="none" strike="noStrike" kern="1200" cap="none" spc="0" normalizeH="0" baseline="0" noProof="0" dirty="0" smtClean="0">
                        <a:ln>
                          <a:noFill/>
                        </a:ln>
                        <a:solidFill>
                          <a:srgbClr val="070707"/>
                        </a:solidFill>
                        <a:effectLst/>
                        <a:uLnTx/>
                        <a:uFillTx/>
                        <a:latin typeface="Cambria Math" panose="02040503050406030204" pitchFamily="18" charset="0"/>
                        <a:ea typeface="微软雅黑" panose="020B0503020204020204" pitchFamily="34" charset="-122"/>
                        <a:cs typeface="+mn-cs"/>
                      </a:rPr>
                      <m:t>/2</m:t>
                    </m:r>
                  </m:oMath>
                </a14:m>
                <a:r>
                  <a:rPr kumimoji="0" lang="zh-CN" alt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时，</a:t>
                </a:r>
                <a14:m>
                  <m:oMath xmlns:m="http://schemas.openxmlformats.org/officeDocument/2006/math">
                    <m:sSub>
                      <m:sSubPr>
                        <m:ctrlPr>
                          <a:rPr kumimoji="0" lang="en-US" altLang="zh-CN" sz="2000" b="0" i="1" u="none" strike="noStrike" kern="1200" cap="none" spc="0" normalizeH="0" baseline="0" noProof="0" dirty="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0" i="1" u="none" strike="noStrike" kern="1200" cap="none" spc="0" normalizeH="0" baseline="0" noProof="0" dirty="0" smtClean="0">
                            <a:ln>
                              <a:noFill/>
                            </a:ln>
                            <a:solidFill>
                              <a:srgbClr val="070707"/>
                            </a:solidFill>
                            <a:effectLst/>
                            <a:uLnTx/>
                            <a:uFillTx/>
                            <a:latin typeface="Cambria Math" panose="02040503050406030204" pitchFamily="18" charset="0"/>
                            <a:ea typeface="微软雅黑" panose="020B0503020204020204" pitchFamily="34" charset="-122"/>
                            <a:cs typeface="+mn-cs"/>
                          </a:rPr>
                          <m:t>𝜆</m:t>
                        </m:r>
                      </m:e>
                      <m:sub>
                        <m:r>
                          <a:rPr kumimoji="0" lang="en-US" altLang="zh-CN" sz="2000" b="0" i="1" u="none" strike="noStrike" kern="1200" cap="none" spc="0" normalizeH="0" baseline="0" noProof="0" dirty="0" smtClean="0">
                            <a:ln>
                              <a:noFill/>
                            </a:ln>
                            <a:solidFill>
                              <a:srgbClr val="070707"/>
                            </a:solidFill>
                            <a:effectLst/>
                            <a:uLnTx/>
                            <a:uFillTx/>
                            <a:latin typeface="Cambria Math" panose="02040503050406030204" pitchFamily="18" charset="0"/>
                            <a:ea typeface="微软雅黑" panose="020B0503020204020204" pitchFamily="34" charset="-122"/>
                            <a:cs typeface="+mn-cs"/>
                          </a:rPr>
                          <m:t>𝑘</m:t>
                        </m:r>
                      </m:sub>
                    </m:sSub>
                  </m:oMath>
                </a14:m>
                <a:r>
                  <a:rPr kumimoji="0" lang="zh-CN" alt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更大，因此低频收敛得更慢。</a:t>
                </a:r>
                <a:endParaRPr kumimoji="0" lang="en-US" altLang="zh-CN"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endParaRPr>
              </a:p>
            </p:txBody>
          </p:sp>
        </mc:Choice>
        <mc:Fallback xmlns="">
          <p:sp>
            <p:nvSpPr>
              <p:cNvPr id="29" name="文本框 28">
                <a:extLst>
                  <a:ext uri="{FF2B5EF4-FFF2-40B4-BE49-F238E27FC236}">
                    <a16:creationId xmlns:a16="http://schemas.microsoft.com/office/drawing/2014/main" id="{5BC3C243-4F7D-29EF-1D00-29544D18C9A5}"/>
                  </a:ext>
                </a:extLst>
              </p:cNvPr>
              <p:cNvSpPr txBox="1">
                <a:spLocks noRot="1" noChangeAspect="1" noMove="1" noResize="1" noEditPoints="1" noAdjustHandles="1" noChangeArrowheads="1" noChangeShapeType="1" noTextEdit="1"/>
              </p:cNvSpPr>
              <p:nvPr/>
            </p:nvSpPr>
            <p:spPr>
              <a:xfrm>
                <a:off x="291572" y="721111"/>
                <a:ext cx="10542554" cy="5584093"/>
              </a:xfrm>
              <a:prstGeom prst="rect">
                <a:avLst/>
              </a:prstGeom>
              <a:blipFill>
                <a:blip r:embed="rId3"/>
                <a:stretch>
                  <a:fillRect l="-636" b="-983"/>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BF498896-0AD2-3620-A4F2-F65D80F99BFF}"/>
              </a:ext>
            </a:extLst>
          </p:cNvPr>
          <p:cNvSpPr txBox="1"/>
          <p:nvPr/>
        </p:nvSpPr>
        <p:spPr>
          <a:xfrm>
            <a:off x="20172" y="6387584"/>
            <a:ext cx="976928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 Z. Q. Xu, et al. Frequency Principle: Fourier Analysis Sheds Light on Deep Neural Networks, Communications in Computational Physics (</a:t>
            </a:r>
            <a:r>
              <a:rPr kumimoji="0" lang="en-US" altLang="zh-CN" sz="1200" b="0" i="0" u="none" strike="noStrike" kern="1200" cap="none" spc="0" normalizeH="0" baseline="0" noProof="0" dirty="0" err="1">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CiCP</a:t>
            </a:r>
            <a:r>
              <a:rPr kumimoji="0" lang="en-US" altLang="zh-CN" sz="12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2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075506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误差分析：</a:t>
            </a:r>
            <a:r>
              <a:rPr lang="en-US" altLang="zh-CN" dirty="0"/>
              <a:t>Poisson</a:t>
            </a:r>
            <a:r>
              <a:rPr lang="zh-CN" altLang="en-US" dirty="0"/>
              <a:t>方程的</a:t>
            </a:r>
            <a:r>
              <a:rPr lang="en-US" altLang="zh-CN" dirty="0"/>
              <a:t>DNN</a:t>
            </a:r>
            <a:r>
              <a:rPr lang="zh-CN" altLang="en-US" dirty="0"/>
              <a:t>求解</a:t>
            </a:r>
          </a:p>
        </p:txBody>
      </p:sp>
      <p:sp>
        <p:nvSpPr>
          <p:cNvPr id="3" name="文本框 2">
            <a:extLst>
              <a:ext uri="{FF2B5EF4-FFF2-40B4-BE49-F238E27FC236}">
                <a16:creationId xmlns:a16="http://schemas.microsoft.com/office/drawing/2014/main" id="{035B8205-E0EE-A9FC-6A85-11DCEE0E7983}"/>
              </a:ext>
            </a:extLst>
          </p:cNvPr>
          <p:cNvSpPr txBox="1"/>
          <p:nvPr/>
        </p:nvSpPr>
        <p:spPr>
          <a:xfrm>
            <a:off x="250470" y="6343246"/>
            <a:ext cx="991799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 W. E, </a:t>
            </a:r>
            <a:r>
              <a:rPr kumimoji="0" lang="zh-CN" altLang="en-US" sz="12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a:t>
            </a:r>
            <a:r>
              <a:rPr kumimoji="0" lang="en-US" altLang="zh-CN" sz="12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12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Yu. The deep Ritz method: a deep learning-based numerical algorithm for solving variational problems. Communications in Mathematics and Statistics 6.1 (2018): 1-12.</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24FFEE22-F268-0A11-2A10-1347AB88A060}"/>
                  </a:ext>
                </a:extLst>
              </p:cNvPr>
              <p:cNvSpPr txBox="1"/>
              <p:nvPr/>
            </p:nvSpPr>
            <p:spPr>
              <a:xfrm>
                <a:off x="381242" y="1461035"/>
                <a:ext cx="11429516" cy="293548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我们考虑</a:t>
                </a:r>
                <a:r>
                  <a:rPr kumimoji="0" lang="en-US" altLang="zh-CN"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1</a:t>
                </a:r>
                <a:r>
                  <a:rPr kumimoji="0" lang="zh-CN" alt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维</a:t>
                </a:r>
                <a:r>
                  <a:rPr kumimoji="0" lang="en-US" altLang="zh-CN"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Poisson</a:t>
                </a:r>
                <a:r>
                  <a:rPr kumimoji="0" lang="zh-CN" alt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方程</a:t>
                </a:r>
                <a:endParaRPr kumimoji="0" lang="en-US" altLang="zh-CN"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
                        <m:rPr>
                          <m:sty m:val="p"/>
                        </m:rPr>
                        <a:rPr kumimoji="0" lang="en-US" altLang="zh-CN" sz="2000" b="0" i="0"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Δ</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𝑢</m:t>
                      </m:r>
                      <m:d>
                        <m:d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d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𝑥</m:t>
                          </m:r>
                        </m:e>
                      </m:d>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𝑔</m:t>
                      </m:r>
                      <m:d>
                        <m:d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d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𝑥</m:t>
                          </m:r>
                        </m:e>
                      </m:d>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𝑥</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d>
                        <m:d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d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−1,1</m:t>
                          </m:r>
                        </m:e>
                      </m:d>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𝑢</m:t>
                      </m:r>
                      <m:d>
                        <m:d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d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0</m:t>
                          </m:r>
                        </m:e>
                      </m:d>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𝑢</m:t>
                      </m:r>
                      <m:d>
                        <m:d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d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1</m:t>
                          </m:r>
                        </m:e>
                      </m:d>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=0.</m:t>
                      </m:r>
                    </m:oMath>
                  </m:oMathPara>
                </a14:m>
                <a:endParaRPr kumimoji="0" lang="en-US" altLang="zh-CN"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我们考虑使用</a:t>
                </a:r>
                <a:r>
                  <a:rPr kumimoji="0" lang="en-US" altLang="zh-CN"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Deep Ritz</a:t>
                </a:r>
                <a:r>
                  <a:rPr kumimoji="0" lang="zh-CN" alt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的方法来使用神经网络来学习该方程的解，即求解其变分问题：</a:t>
                </a:r>
                <a:endParaRPr kumimoji="0" lang="en-US" altLang="zh-CN"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funcPr>
                        <m:fName>
                          <m:limLow>
                            <m:limLow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limLowPr>
                            <m:e>
                              <m:r>
                                <m:rPr>
                                  <m:sty m:val="p"/>
                                </m:rPr>
                                <a:rPr kumimoji="0" lang="en-US" altLang="zh-CN" sz="2000" b="0" i="0"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min</m:t>
                              </m:r>
                            </m:e>
                            <m:lim>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𝑢</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sSup>
                                <m:sSup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p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𝐻</m:t>
                                  </m:r>
                                </m:e>
                                <m: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1</m:t>
                                  </m:r>
                                </m:sup>
                              </m:sSup>
                              <m:d>
                                <m:d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d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0,1</m:t>
                                  </m:r>
                                </m:e>
                              </m:d>
                            </m:lim>
                          </m:limLow>
                        </m:fName>
                        <m:e>
                          <m:nary>
                            <m:nary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naryPr>
                            <m:sub>
                              <m:r>
                                <m:rPr>
                                  <m:brk m:alnAt="23"/>
                                </m:r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0</m:t>
                              </m:r>
                            </m:sub>
                            <m: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1</m:t>
                              </m:r>
                            </m:sup>
                            <m:e>
                              <m:d>
                                <m:dPr>
                                  <m:begChr m:val="（"/>
                                  <m:endChr m:val="）"/>
                                  <m:ctrlPr>
                                    <a:rPr kumimoji="0" lang="zh-CN" altLang="en-US"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dPr>
                                <m:e>
                                  <m:f>
                                    <m:f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fPr>
                                    <m:num>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1</m:t>
                                      </m:r>
                                    </m:num>
                                    <m:den>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2</m:t>
                                      </m:r>
                                    </m:den>
                                  </m:f>
                                  <m:sSup>
                                    <m:sSup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pPr>
                                    <m:e>
                                      <m:d>
                                        <m:dPr>
                                          <m:begChr m:val="|"/>
                                          <m:endChr m:val="|"/>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dPr>
                                        <m:e>
                                          <m:sSub>
                                            <m:sSub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e>
                                            <m:sub>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𝑥</m:t>
                                              </m:r>
                                            </m:sub>
                                          </m:sSub>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𝑢</m:t>
                                          </m:r>
                                          <m:d>
                                            <m:d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d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𝑥</m:t>
                                              </m:r>
                                            </m:e>
                                          </m:d>
                                        </m:e>
                                      </m:d>
                                    </m:e>
                                    <m: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2</m:t>
                                      </m:r>
                                    </m:sup>
                                  </m:s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𝑔</m:t>
                                  </m:r>
                                  <m:d>
                                    <m:d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d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𝑥</m:t>
                                      </m:r>
                                    </m:e>
                                  </m:d>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𝑢</m:t>
                                  </m:r>
                                  <m:d>
                                    <m:d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d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𝑥</m:t>
                                      </m:r>
                                    </m:e>
                                  </m:d>
                                </m:e>
                              </m:d>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𝑑𝑥</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𝛽</m:t>
                              </m:r>
                              <m:d>
                                <m:d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d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𝑢</m:t>
                                  </m:r>
                                  <m:sSup>
                                    <m:sSup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pPr>
                                    <m:e>
                                      <m:d>
                                        <m:d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d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0</m:t>
                                          </m:r>
                                        </m:e>
                                      </m:d>
                                    </m:e>
                                    <m: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2</m:t>
                                      </m:r>
                                    </m:sup>
                                  </m:s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𝑢</m:t>
                                  </m:r>
                                  <m:sSup>
                                    <m:sSup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pPr>
                                    <m:e>
                                      <m:d>
                                        <m:d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d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1</m:t>
                                          </m:r>
                                        </m:e>
                                      </m:d>
                                    </m:e>
                                    <m: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2</m:t>
                                      </m:r>
                                    </m:sup>
                                  </m:sSup>
                                </m:e>
                              </m:d>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e>
                          </m:nary>
                        </m:e>
                      </m:func>
                    </m:oMath>
                  </m:oMathPara>
                </a14:m>
                <a:endParaRPr kumimoji="0" lang="en-US" altLang="zh-CN"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与传统方法不同的是，我们使用梯度下降类型的算法来优化这个最小化问题（如</a:t>
                </a:r>
                <a:r>
                  <a:rPr kumimoji="0" lang="en-US" altLang="zh-CN"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SGD</a:t>
                </a:r>
                <a:r>
                  <a:rPr kumimoji="0" lang="zh-CN" alt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a:t>
                </a:r>
                <a:r>
                  <a:rPr kumimoji="0" lang="en-US" altLang="zh-CN"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Adam</a:t>
                </a:r>
                <a:r>
                  <a:rPr kumimoji="0" lang="zh-CN" alt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等）。</a:t>
                </a:r>
                <a:endParaRPr kumimoji="0" lang="en-US" altLang="zh-CN"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endParaRPr>
              </a:p>
            </p:txBody>
          </p:sp>
        </mc:Choice>
        <mc:Fallback xmlns="">
          <p:sp>
            <p:nvSpPr>
              <p:cNvPr id="6" name="文本框 5">
                <a:extLst>
                  <a:ext uri="{FF2B5EF4-FFF2-40B4-BE49-F238E27FC236}">
                    <a16:creationId xmlns:a16="http://schemas.microsoft.com/office/drawing/2014/main" id="{24FFEE22-F268-0A11-2A10-1347AB88A060}"/>
                  </a:ext>
                </a:extLst>
              </p:cNvPr>
              <p:cNvSpPr txBox="1">
                <a:spLocks noRot="1" noChangeAspect="1" noMove="1" noResize="1" noEditPoints="1" noAdjustHandles="1" noChangeArrowheads="1" noChangeShapeType="1" noTextEdit="1"/>
              </p:cNvSpPr>
              <p:nvPr/>
            </p:nvSpPr>
            <p:spPr>
              <a:xfrm>
                <a:off x="381242" y="1461035"/>
                <a:ext cx="11429516" cy="2935484"/>
              </a:xfrm>
              <a:prstGeom prst="rect">
                <a:avLst/>
              </a:prstGeom>
              <a:blipFill>
                <a:blip r:embed="rId2"/>
                <a:stretch>
                  <a:fillRect l="-587" b="-2911"/>
                </a:stretch>
              </a:blipFill>
            </p:spPr>
            <p:txBody>
              <a:bodyPr/>
              <a:lstStyle/>
              <a:p>
                <a:r>
                  <a:rPr lang="zh-CN" altLang="en-US">
                    <a:noFill/>
                  </a:rPr>
                  <a:t> </a:t>
                </a:r>
              </a:p>
            </p:txBody>
          </p:sp>
        </mc:Fallback>
      </mc:AlternateContent>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Convergence difference</a:t>
            </a:r>
            <a:endParaRPr lang="zh-CN" altLang="en-US" dirty="0"/>
          </a:p>
        </p:txBody>
      </p:sp>
      <p:pic>
        <p:nvPicPr>
          <p:cNvPr id="4" name="图片 3"/>
          <p:cNvPicPr>
            <a:picLocks noChangeAspect="1"/>
          </p:cNvPicPr>
          <p:nvPr/>
        </p:nvPicPr>
        <p:blipFill>
          <a:blip r:embed="rId2"/>
          <a:stretch>
            <a:fillRect/>
          </a:stretch>
        </p:blipFill>
        <p:spPr>
          <a:xfrm>
            <a:off x="3" y="920316"/>
            <a:ext cx="12192000" cy="3618874"/>
          </a:xfrm>
          <a:prstGeom prst="rect">
            <a:avLst/>
          </a:prstGeom>
        </p:spPr>
      </p:pic>
      <p:sp>
        <p:nvSpPr>
          <p:cNvPr id="5" name="文本框 4"/>
          <p:cNvSpPr txBox="1"/>
          <p:nvPr/>
        </p:nvSpPr>
        <p:spPr>
          <a:xfrm>
            <a:off x="0" y="6387584"/>
            <a:ext cx="976928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 Z. Q. Xu, et al. Frequency Principle: Fourier Analysis Sheds Light on Deep Neural Networks, Communications in Computational Physics (</a:t>
            </a:r>
            <a:r>
              <a:rPr kumimoji="0" lang="en-US" altLang="zh-CN" sz="1200" b="0" i="0" u="none" strike="noStrike" kern="1200" cap="none" spc="0" normalizeH="0" baseline="0" noProof="0" dirty="0" err="1">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CiCP</a:t>
            </a:r>
            <a:r>
              <a:rPr kumimoji="0" lang="en-US" altLang="zh-CN" sz="12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2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文本框 5">
            <a:extLst>
              <a:ext uri="{FF2B5EF4-FFF2-40B4-BE49-F238E27FC236}">
                <a16:creationId xmlns:a16="http://schemas.microsoft.com/office/drawing/2014/main" id="{ADE6E46E-AE40-8267-0CAD-3C41E20F9E9D}"/>
              </a:ext>
            </a:extLst>
          </p:cNvPr>
          <p:cNvSpPr txBox="1"/>
          <p:nvPr/>
        </p:nvSpPr>
        <p:spPr>
          <a:xfrm>
            <a:off x="937932" y="4697527"/>
            <a:ext cx="10478621" cy="1296124"/>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上图中</a:t>
            </a:r>
            <a:r>
              <a:rPr kumimoji="0" lang="en-US" altLang="zh-CN" sz="18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(a)</a:t>
            </a:r>
            <a:r>
              <a:rPr kumimoji="0" lang="zh-CN" altLang="en-US" sz="18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是我们目标方程的解，我们分别使用传统的有限差分方法以及神经网络方法学习的该解，其中</a:t>
            </a:r>
            <a:r>
              <a:rPr kumimoji="0" lang="en-US" altLang="zh-CN" sz="18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(b)</a:t>
            </a:r>
            <a:r>
              <a:rPr kumimoji="0" lang="zh-CN" altLang="en-US" sz="18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与</a:t>
            </a:r>
            <a:r>
              <a:rPr kumimoji="0" lang="en-US" altLang="zh-CN" sz="18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(c)</a:t>
            </a:r>
            <a:r>
              <a:rPr kumimoji="0" lang="zh-CN" altLang="en-US" sz="18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分别是</a:t>
            </a:r>
            <a:r>
              <a:rPr kumimoji="0" lang="en-US" altLang="zh-CN" sz="18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SGD</a:t>
            </a:r>
            <a:r>
              <a:rPr kumimoji="0" lang="zh-CN" altLang="en-US" sz="18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与</a:t>
            </a:r>
            <a:r>
              <a:rPr kumimoji="0" lang="en-US" altLang="zh-CN" sz="18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Jacobi</a:t>
            </a:r>
            <a:r>
              <a:rPr kumimoji="0" lang="zh-CN" altLang="en-US" sz="18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迭代中误差的谱随着迭代的收敛情况，可以看到使用神经网络方法时网络先学习目标函数的低频部分再学习其高频部分，而传统的</a:t>
            </a:r>
            <a:r>
              <a:rPr kumimoji="0" lang="en-US" altLang="zh-CN" sz="18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Jacobi</a:t>
            </a:r>
            <a:r>
              <a:rPr kumimoji="0" lang="zh-CN" altLang="en-US" sz="18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迭代则是高频优先收敛。</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18CEE-06CD-0316-3D62-9E0B3F7F57B4}"/>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C1DACD59-BCA4-FC05-E0E2-D05FDB3B2585}"/>
              </a:ext>
            </a:extLst>
          </p:cNvPr>
          <p:cNvSpPr>
            <a:spLocks noGrp="1"/>
          </p:cNvSpPr>
          <p:nvPr>
            <p:ph type="title"/>
          </p:nvPr>
        </p:nvSpPr>
        <p:spPr>
          <a:xfrm>
            <a:off x="381242" y="0"/>
            <a:ext cx="11429516" cy="761979"/>
          </a:xfrm>
        </p:spPr>
        <p:txBody>
          <a:bodyPr/>
          <a:lstStyle/>
          <a:p>
            <a:r>
              <a:rPr lang="zh-CN" altLang="en-US" dirty="0"/>
              <a:t>应用与拓展：</a:t>
            </a:r>
            <a:r>
              <a:rPr lang="en-US" altLang="zh-CN" dirty="0"/>
              <a:t>Multi-Scale DNN</a:t>
            </a:r>
            <a:endParaRPr lang="zh-CN" altLang="en-US" dirty="0"/>
          </a:p>
        </p:txBody>
      </p:sp>
      <p:sp>
        <p:nvSpPr>
          <p:cNvPr id="5" name="矩形 4">
            <a:extLst>
              <a:ext uri="{FF2B5EF4-FFF2-40B4-BE49-F238E27FC236}">
                <a16:creationId xmlns:a16="http://schemas.microsoft.com/office/drawing/2014/main" id="{D5FA2439-A6B0-B1C5-C610-BEF7B794EEDD}"/>
              </a:ext>
            </a:extLst>
          </p:cNvPr>
          <p:cNvSpPr/>
          <p:nvPr/>
        </p:nvSpPr>
        <p:spPr>
          <a:xfrm>
            <a:off x="133049" y="6350169"/>
            <a:ext cx="9905559" cy="5539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 Z. Xu , et al. (2020). Frequency Principle: Fourier Analysis Sheds Light on Deep Neural Networks. Communications in Computational Physics. 28 (5).1746-1767.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 Z. Liu, et al. (2020). Multi-Scale Deep Neural Network (</a:t>
            </a:r>
            <a:r>
              <a:rPr kumimoji="0" lang="en-US" altLang="zh-CN" sz="1000" b="0" i="0" u="none" strike="noStrike" kern="1200" cap="none" spc="0" normalizeH="0" baseline="0" noProof="0" dirty="0" err="1">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MscaleDNN</a:t>
            </a:r>
            <a:r>
              <a:rPr kumimoji="0" lang="en-US" altLang="zh-CN" sz="10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for Solving Poisson-Boltzmann Equation in Complex </a:t>
            </a:r>
            <a:r>
              <a:rPr kumimoji="0" lang="en-US" altLang="zh-CN" sz="1000" b="0" i="0" u="none" strike="noStrike" kern="1200" cap="none" spc="0" normalizeH="0" baseline="0" noProof="0" dirty="0" err="1">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Domains.Communications</a:t>
            </a:r>
            <a:r>
              <a:rPr kumimoji="0" lang="en-US" altLang="zh-CN" sz="10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in Computational Physics. 28 (5).1970-2001.</a:t>
            </a:r>
          </a:p>
        </p:txBody>
      </p:sp>
      <p:sp>
        <p:nvSpPr>
          <p:cNvPr id="4" name="矩形 3">
            <a:extLst>
              <a:ext uri="{FF2B5EF4-FFF2-40B4-BE49-F238E27FC236}">
                <a16:creationId xmlns:a16="http://schemas.microsoft.com/office/drawing/2014/main" id="{BD4F97BC-C2FC-9AE3-FA74-E8513E7FCD0E}"/>
              </a:ext>
            </a:extLst>
          </p:cNvPr>
          <p:cNvSpPr/>
          <p:nvPr/>
        </p:nvSpPr>
        <p:spPr>
          <a:xfrm>
            <a:off x="182554" y="847034"/>
            <a:ext cx="11915314" cy="4654608"/>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如之前的分析，在数值求解</a:t>
            </a:r>
            <a:r>
              <a:rPr kumimoji="0" lang="en-US" altLang="zh-CN"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PDE</a:t>
            </a:r>
            <a:r>
              <a:rPr kumimoji="0" lang="zh-CN" alt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时，一般最后的求解过程会转化为对一个高阶线性方程组的求解，</a:t>
            </a:r>
            <a:endParaRPr kumimoji="0" lang="en-US" altLang="zh-CN"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求解方法往往采取迭代法如</a:t>
            </a:r>
            <a:r>
              <a:rPr kumimoji="0" lang="en-US" altLang="zh-CN"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Jacobi</a:t>
            </a:r>
            <a:r>
              <a:rPr kumimoji="0" lang="zh-CN" alt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a:t>
            </a:r>
            <a:r>
              <a:rPr kumimoji="0" lang="en-US" altLang="zh-CN"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Gauss-Seidel</a:t>
            </a:r>
            <a:r>
              <a:rPr kumimoji="0" lang="zh-CN" alt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等，这类方法的特点是对解的逼近往往从高维开始，再慢慢逼近其低维结构，</a:t>
            </a:r>
            <a:endParaRPr kumimoji="0" lang="en-US" altLang="zh-CN"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而神经网络却恰恰相反，其一般先学习函数的低维特征，再学习其高维结构</a:t>
            </a:r>
            <a:r>
              <a:rPr kumimoji="0" lang="en-US" altLang="zh-CN"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[1]</a:t>
            </a:r>
            <a:r>
              <a:rPr kumimoji="0" lang="zh-CN" alt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a:t>
            </a:r>
            <a:endParaRPr kumimoji="0" lang="en-US" altLang="zh-CN"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因此很多时候对高频部分的学习需要特别的设计。我们介绍一种学习多尺度信息的网络结构</a:t>
            </a:r>
            <a:r>
              <a:rPr kumimoji="0" lang="en-US" altLang="zh-CN"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a:t>
            </a:r>
            <a:r>
              <a:rPr kumimoji="0" lang="en-US" altLang="zh-CN" sz="2000" b="0" i="0" u="none" strike="noStrike" kern="1200" cap="none" spc="0" normalizeH="0" baseline="0" noProof="0" dirty="0" err="1">
                <a:ln>
                  <a:noFill/>
                </a:ln>
                <a:solidFill>
                  <a:srgbClr val="070707"/>
                </a:solidFill>
                <a:effectLst/>
                <a:uLnTx/>
                <a:uFillTx/>
                <a:latin typeface="微软雅黑" panose="020B0503020204020204" pitchFamily="34" charset="-122"/>
                <a:ea typeface="微软雅黑" panose="020B0503020204020204" pitchFamily="34" charset="-122"/>
                <a:cs typeface="+mn-cs"/>
              </a:rPr>
              <a:t>MscaleDNN</a:t>
            </a:r>
            <a:r>
              <a:rPr kumimoji="0" lang="en-US" altLang="zh-CN"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)[2]</a:t>
            </a:r>
            <a:r>
              <a:rPr kumimoji="0" lang="zh-CN" alt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a:t>
            </a:r>
            <a:endParaRPr kumimoji="0" lang="en-US" altLang="zh-CN"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8472302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5F3ABD-88A8-4422-8451-50ADBE534A1F}"/>
              </a:ext>
            </a:extLst>
          </p:cNvPr>
          <p:cNvSpPr>
            <a:spLocks noGrp="1"/>
          </p:cNvSpPr>
          <p:nvPr>
            <p:ph type="title"/>
          </p:nvPr>
        </p:nvSpPr>
        <p:spPr/>
        <p:txBody>
          <a:bodyPr/>
          <a:lstStyle/>
          <a:p>
            <a:r>
              <a:rPr lang="en-US" altLang="zh-CN" u="sng" dirty="0"/>
              <a:t>Radial scaling in k-space</a:t>
            </a:r>
            <a:endParaRPr lang="zh-CN" altLang="en-US" u="sng" dirty="0"/>
          </a:p>
        </p:txBody>
      </p:sp>
      <p:sp>
        <p:nvSpPr>
          <p:cNvPr id="3" name="任意形状 2">
            <a:extLst>
              <a:ext uri="{FF2B5EF4-FFF2-40B4-BE49-F238E27FC236}">
                <a16:creationId xmlns:a16="http://schemas.microsoft.com/office/drawing/2014/main" id="{C2318B50-5CD6-EA4F-B9A4-E9CE93AC891F}"/>
              </a:ext>
            </a:extLst>
          </p:cNvPr>
          <p:cNvSpPr/>
          <p:nvPr/>
        </p:nvSpPr>
        <p:spPr>
          <a:xfrm>
            <a:off x="1713462" y="2768079"/>
            <a:ext cx="1328057" cy="1154550"/>
          </a:xfrm>
          <a:custGeom>
            <a:avLst/>
            <a:gdLst>
              <a:gd name="connsiteX0" fmla="*/ 0 w 1328057"/>
              <a:gd name="connsiteY0" fmla="*/ 904070 h 1154550"/>
              <a:gd name="connsiteX1" fmla="*/ 293914 w 1328057"/>
              <a:gd name="connsiteY1" fmla="*/ 152956 h 1154550"/>
              <a:gd name="connsiteX2" fmla="*/ 381000 w 1328057"/>
              <a:gd name="connsiteY2" fmla="*/ 1012927 h 1154550"/>
              <a:gd name="connsiteX3" fmla="*/ 587828 w 1328057"/>
              <a:gd name="connsiteY3" fmla="*/ 229156 h 1154550"/>
              <a:gd name="connsiteX4" fmla="*/ 859971 w 1328057"/>
              <a:gd name="connsiteY4" fmla="*/ 991156 h 1154550"/>
              <a:gd name="connsiteX5" fmla="*/ 936171 w 1328057"/>
              <a:gd name="connsiteY5" fmla="*/ 556 h 1154550"/>
              <a:gd name="connsiteX6" fmla="*/ 1240971 w 1328057"/>
              <a:gd name="connsiteY6" fmla="*/ 1154441 h 1154550"/>
              <a:gd name="connsiteX7" fmla="*/ 1328057 w 1328057"/>
              <a:gd name="connsiteY7" fmla="*/ 54984 h 11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8057" h="1154550">
                <a:moveTo>
                  <a:pt x="0" y="904070"/>
                </a:moveTo>
                <a:cubicBezTo>
                  <a:pt x="115207" y="519441"/>
                  <a:pt x="230414" y="134813"/>
                  <a:pt x="293914" y="152956"/>
                </a:cubicBezTo>
                <a:cubicBezTo>
                  <a:pt x="357414" y="171099"/>
                  <a:pt x="332014" y="1000227"/>
                  <a:pt x="381000" y="1012927"/>
                </a:cubicBezTo>
                <a:cubicBezTo>
                  <a:pt x="429986" y="1025627"/>
                  <a:pt x="508000" y="232784"/>
                  <a:pt x="587828" y="229156"/>
                </a:cubicBezTo>
                <a:cubicBezTo>
                  <a:pt x="667657" y="225527"/>
                  <a:pt x="801914" y="1029256"/>
                  <a:pt x="859971" y="991156"/>
                </a:cubicBezTo>
                <a:cubicBezTo>
                  <a:pt x="918028" y="953056"/>
                  <a:pt x="872671" y="-26658"/>
                  <a:pt x="936171" y="556"/>
                </a:cubicBezTo>
                <a:cubicBezTo>
                  <a:pt x="999671" y="27770"/>
                  <a:pt x="1175657" y="1145370"/>
                  <a:pt x="1240971" y="1154441"/>
                </a:cubicBezTo>
                <a:cubicBezTo>
                  <a:pt x="1306285" y="1163512"/>
                  <a:pt x="1317171" y="609248"/>
                  <a:pt x="1328057" y="549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sp>
        <p:nvSpPr>
          <p:cNvPr id="19" name="任意形状 18">
            <a:extLst>
              <a:ext uri="{FF2B5EF4-FFF2-40B4-BE49-F238E27FC236}">
                <a16:creationId xmlns:a16="http://schemas.microsoft.com/office/drawing/2014/main" id="{6D2DDE95-B48E-444F-8CBE-A6831D6162F5}"/>
              </a:ext>
            </a:extLst>
          </p:cNvPr>
          <p:cNvSpPr/>
          <p:nvPr/>
        </p:nvSpPr>
        <p:spPr>
          <a:xfrm>
            <a:off x="4262685" y="2768079"/>
            <a:ext cx="6052457" cy="1154550"/>
          </a:xfrm>
          <a:custGeom>
            <a:avLst/>
            <a:gdLst>
              <a:gd name="connsiteX0" fmla="*/ 0 w 1328057"/>
              <a:gd name="connsiteY0" fmla="*/ 904070 h 1154550"/>
              <a:gd name="connsiteX1" fmla="*/ 293914 w 1328057"/>
              <a:gd name="connsiteY1" fmla="*/ 152956 h 1154550"/>
              <a:gd name="connsiteX2" fmla="*/ 381000 w 1328057"/>
              <a:gd name="connsiteY2" fmla="*/ 1012927 h 1154550"/>
              <a:gd name="connsiteX3" fmla="*/ 587828 w 1328057"/>
              <a:gd name="connsiteY3" fmla="*/ 229156 h 1154550"/>
              <a:gd name="connsiteX4" fmla="*/ 859971 w 1328057"/>
              <a:gd name="connsiteY4" fmla="*/ 991156 h 1154550"/>
              <a:gd name="connsiteX5" fmla="*/ 936171 w 1328057"/>
              <a:gd name="connsiteY5" fmla="*/ 556 h 1154550"/>
              <a:gd name="connsiteX6" fmla="*/ 1240971 w 1328057"/>
              <a:gd name="connsiteY6" fmla="*/ 1154441 h 1154550"/>
              <a:gd name="connsiteX7" fmla="*/ 1328057 w 1328057"/>
              <a:gd name="connsiteY7" fmla="*/ 54984 h 11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8057" h="1154550">
                <a:moveTo>
                  <a:pt x="0" y="904070"/>
                </a:moveTo>
                <a:cubicBezTo>
                  <a:pt x="115207" y="519441"/>
                  <a:pt x="230414" y="134813"/>
                  <a:pt x="293914" y="152956"/>
                </a:cubicBezTo>
                <a:cubicBezTo>
                  <a:pt x="357414" y="171099"/>
                  <a:pt x="332014" y="1000227"/>
                  <a:pt x="381000" y="1012927"/>
                </a:cubicBezTo>
                <a:cubicBezTo>
                  <a:pt x="429986" y="1025627"/>
                  <a:pt x="508000" y="232784"/>
                  <a:pt x="587828" y="229156"/>
                </a:cubicBezTo>
                <a:cubicBezTo>
                  <a:pt x="667657" y="225527"/>
                  <a:pt x="801914" y="1029256"/>
                  <a:pt x="859971" y="991156"/>
                </a:cubicBezTo>
                <a:cubicBezTo>
                  <a:pt x="918028" y="953056"/>
                  <a:pt x="872671" y="-26658"/>
                  <a:pt x="936171" y="556"/>
                </a:cubicBezTo>
                <a:cubicBezTo>
                  <a:pt x="999671" y="27770"/>
                  <a:pt x="1175657" y="1145370"/>
                  <a:pt x="1240971" y="1154441"/>
                </a:cubicBezTo>
                <a:cubicBezTo>
                  <a:pt x="1306285" y="1163512"/>
                  <a:pt x="1317171" y="609248"/>
                  <a:pt x="1328057" y="549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sp>
        <p:nvSpPr>
          <p:cNvPr id="5" name="文本框 4">
            <a:extLst>
              <a:ext uri="{FF2B5EF4-FFF2-40B4-BE49-F238E27FC236}">
                <a16:creationId xmlns:a16="http://schemas.microsoft.com/office/drawing/2014/main" id="{8EBEB404-3779-EEC6-7469-7B571FCB09E4}"/>
              </a:ext>
            </a:extLst>
          </p:cNvPr>
          <p:cNvSpPr txBox="1"/>
          <p:nvPr/>
        </p:nvSpPr>
        <p:spPr>
          <a:xfrm>
            <a:off x="2090057" y="4709886"/>
            <a:ext cx="862874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B61616"/>
                </a:solidFill>
                <a:effectLst/>
                <a:uLnTx/>
                <a:uFillTx/>
                <a:latin typeface="Book Antiqua"/>
                <a:ea typeface="黑体"/>
                <a:cs typeface="+mn-cs"/>
              </a:rPr>
              <a:t>拉伸，可以将一个高频函数变换为低频函数。</a:t>
            </a:r>
          </a:p>
        </p:txBody>
      </p:sp>
      <p:sp>
        <p:nvSpPr>
          <p:cNvPr id="6" name="矩形 5">
            <a:extLst>
              <a:ext uri="{FF2B5EF4-FFF2-40B4-BE49-F238E27FC236}">
                <a16:creationId xmlns:a16="http://schemas.microsoft.com/office/drawing/2014/main" id="{86760CA5-742B-260D-EAE9-8A60C336CE58}"/>
              </a:ext>
            </a:extLst>
          </p:cNvPr>
          <p:cNvSpPr/>
          <p:nvPr/>
        </p:nvSpPr>
        <p:spPr>
          <a:xfrm>
            <a:off x="133049" y="6350169"/>
            <a:ext cx="990555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 Z. Liu, et al. (2020). Multi-Scale Deep Neural Network (</a:t>
            </a:r>
            <a:r>
              <a:rPr kumimoji="0" lang="en-US" altLang="zh-CN" sz="1200" b="0" i="0" u="none" strike="noStrike" kern="1200" cap="none" spc="0" normalizeH="0" baseline="0" noProof="0" dirty="0" err="1">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MscaleDNN</a:t>
            </a:r>
            <a:r>
              <a:rPr kumimoji="0" lang="en-US" altLang="zh-CN" sz="12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for Solving Poisson-Boltzmann Equation in Complex </a:t>
            </a:r>
            <a:r>
              <a:rPr kumimoji="0" lang="en-US" altLang="zh-CN" sz="1200" b="0" i="0" u="none" strike="noStrike" kern="1200" cap="none" spc="0" normalizeH="0" baseline="0" noProof="0" dirty="0" err="1">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Domains.Communications</a:t>
            </a:r>
            <a:r>
              <a:rPr kumimoji="0" lang="en-US" altLang="zh-CN" sz="12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in Computational Physics. 28 (5).1970-2001.</a:t>
            </a:r>
          </a:p>
        </p:txBody>
      </p:sp>
    </p:spTree>
    <p:extLst>
      <p:ext uri="{BB962C8B-B14F-4D97-AF65-F5344CB8AC3E}">
        <p14:creationId xmlns:p14="http://schemas.microsoft.com/office/powerpoint/2010/main" val="8467224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A3DD05-455B-4479-A21F-4E154787FAE6}"/>
              </a:ext>
            </a:extLst>
          </p:cNvPr>
          <p:cNvSpPr>
            <a:spLocks noGrp="1"/>
          </p:cNvSpPr>
          <p:nvPr>
            <p:ph type="title"/>
          </p:nvPr>
        </p:nvSpPr>
        <p:spPr/>
        <p:txBody>
          <a:bodyPr/>
          <a:lstStyle/>
          <a:p>
            <a:r>
              <a:rPr lang="zh-CN" altLang="en-US" dirty="0"/>
              <a:t>应用与拓展：</a:t>
            </a:r>
            <a:r>
              <a:rPr lang="en-US" altLang="zh-CN" dirty="0"/>
              <a:t>Multi-Scale DNN</a:t>
            </a:r>
            <a:r>
              <a:rPr lang="zh-CN" altLang="en-US" dirty="0"/>
              <a:t>结构</a:t>
            </a:r>
          </a:p>
        </p:txBody>
      </p:sp>
      <mc:AlternateContent xmlns:mc="http://schemas.openxmlformats.org/markup-compatibility/2006" xmlns:a14="http://schemas.microsoft.com/office/drawing/2010/main">
        <mc:Choice Requires="a14">
          <p:sp>
            <p:nvSpPr>
              <p:cNvPr id="24" name="TextBox 15">
                <a:extLst>
                  <a:ext uri="{FF2B5EF4-FFF2-40B4-BE49-F238E27FC236}">
                    <a16:creationId xmlns:a16="http://schemas.microsoft.com/office/drawing/2014/main" id="{938A08CE-303F-48FD-8609-BFE1F1E1A3E6}"/>
                  </a:ext>
                </a:extLst>
              </p:cNvPr>
              <p:cNvSpPr txBox="1"/>
              <p:nvPr/>
            </p:nvSpPr>
            <p:spPr>
              <a:xfrm>
                <a:off x="804729" y="844320"/>
                <a:ext cx="8150244" cy="2410340"/>
              </a:xfrm>
              <a:prstGeom prst="rect">
                <a:avLst/>
              </a:prstGeom>
              <a:noFill/>
            </p:spPr>
            <p:txBody>
              <a:bodyPr wrap="none" rtlCol="0">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altLang="zh-CN" sz="2000" b="0" i="0" u="none" strike="noStrike" kern="1200" cap="none" spc="0" normalizeH="0" baseline="0" noProof="0" dirty="0" err="1">
                    <a:ln>
                      <a:noFill/>
                    </a:ln>
                    <a:solidFill>
                      <a:srgbClr val="070707"/>
                    </a:solidFill>
                    <a:effectLst/>
                    <a:uLnTx/>
                    <a:uFillTx/>
                    <a:latin typeface="微软雅黑" panose="020B0503020204020204" pitchFamily="34" charset="-122"/>
                    <a:ea typeface="微软雅黑" panose="020B0503020204020204" pitchFamily="34" charset="-122"/>
                    <a:cs typeface="+mn-cs"/>
                  </a:rPr>
                  <a:t>Mscale</a:t>
                </a:r>
                <a:r>
                  <a:rPr kumimoji="0" lang="en-US" altLang="zh-CN"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 DNN</a:t>
                </a:r>
                <a:r>
                  <a:rPr kumimoji="0" lang="zh-CN" alt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可以表示为：</a:t>
                </a:r>
                <a14:m>
                  <m:oMath xmlns:m="http://schemas.openxmlformats.org/officeDocument/2006/math">
                    <m:r>
                      <a:rPr kumimoji="0" lang="en-US" altLang="zh-CN" sz="2000" b="0" i="0"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   </m:t>
                    </m:r>
                    <m:r>
                      <a:rPr kumimoji="0" lang="en-US" altLang="zh-CN" sz="2000" b="0" i="0"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𝑓</m:t>
                    </m:r>
                    <m:d>
                      <m:d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dPr>
                      <m:e>
                        <m:r>
                          <a:rPr kumimoji="0" lang="en-US" altLang="zh-CN" sz="2000" b="0" i="0"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𝑥</m:t>
                        </m:r>
                      </m:e>
                    </m:d>
                    <m:r>
                      <a:rPr kumimoji="0" lang="en-US" altLang="zh-CN" sz="2000" b="0" i="0"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m:t>
                    </m:r>
                    <m:nary>
                      <m:naryPr>
                        <m:chr m:val="∑"/>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naryPr>
                      <m:sub>
                        <m:r>
                          <m:rPr>
                            <m:brk m:alnAt="23"/>
                          </m:rPr>
                          <a:rPr kumimoji="0" lang="en-US" altLang="zh-CN" sz="2000" b="0" i="0"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𝑖</m:t>
                        </m:r>
                        <m:r>
                          <a:rPr kumimoji="0" lang="en-US" altLang="zh-CN" sz="2000" b="0" i="0"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=1</m:t>
                        </m:r>
                      </m:sub>
                      <m:sup>
                        <m:r>
                          <a:rPr kumimoji="0" lang="en-US" altLang="zh-CN" sz="2000" b="0" i="0"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𝑀</m:t>
                        </m:r>
                      </m:sup>
                      <m:e>
                        <m:sSub>
                          <m:sSub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0" i="0"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𝑓</m:t>
                            </m:r>
                          </m:e>
                          <m:sub>
                            <m:sSup>
                              <m:sSup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sSupPr>
                              <m:e>
                                <m:r>
                                  <a:rPr kumimoji="0" lang="en-US" altLang="zh-CN" sz="2000" b="0" i="0"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𝜃</m:t>
                                </m:r>
                              </m:e>
                              <m:sup>
                                <m:sSub>
                                  <m:sSub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0" i="0"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𝑛</m:t>
                                    </m:r>
                                  </m:e>
                                  <m:sub>
                                    <m:r>
                                      <a:rPr kumimoji="0" lang="en-US" altLang="zh-CN" sz="2000" b="0" i="0"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𝑖</m:t>
                                    </m:r>
                                  </m:sub>
                                </m:sSub>
                              </m:sup>
                            </m:sSup>
                          </m:sub>
                        </m:sSub>
                        <m:r>
                          <a:rPr kumimoji="0" lang="en-US" altLang="zh-CN" sz="2000" b="0" i="0"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m:t>
                        </m:r>
                        <m:sSub>
                          <m:sSub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0" i="0"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𝛼</m:t>
                            </m:r>
                          </m:e>
                          <m:sub>
                            <m:r>
                              <a:rPr kumimoji="0" lang="en-US" altLang="zh-CN" sz="2000" b="0" i="0"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𝑖</m:t>
                            </m:r>
                          </m:sub>
                        </m:sSub>
                        <m:r>
                          <a:rPr kumimoji="0" lang="en-US" altLang="zh-CN" sz="2000" b="0" i="0"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𝑥</m:t>
                        </m:r>
                        <m:r>
                          <a:rPr kumimoji="0" lang="en-US" altLang="zh-CN" sz="2000" b="0" i="0"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m:t>
                        </m:r>
                      </m:e>
                    </m:nary>
                  </m:oMath>
                </a14:m>
                <a:endParaRPr kumimoji="0" 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更具体地：</a:t>
                </a:r>
                <a:endParaRPr kumimoji="0" lang="en-US" altLang="zh-CN"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50000"/>
                  </a:lnSpc>
                  <a:spcBef>
                    <a:spcPct val="0"/>
                  </a:spcBef>
                  <a:spcAft>
                    <a:spcPct val="0"/>
                  </a:spcAft>
                  <a:buClrTx/>
                  <a:buSzTx/>
                  <a:buFontTx/>
                  <a:buNone/>
                  <a:tabLst/>
                  <a:defRPr/>
                </a:pPr>
                <a14:m>
                  <m:oMath xmlns:m="http://schemas.openxmlformats.org/officeDocument/2006/math">
                    <m:r>
                      <a:rPr kumimoji="0" lang="en-US" altLang="zh-CN" sz="2000" b="0" i="0"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𝑓</m:t>
                    </m:r>
                    <m:d>
                      <m:d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dPr>
                      <m:e>
                        <m:r>
                          <a:rPr kumimoji="0" lang="en-US" altLang="zh-CN" sz="2000" b="0" i="0"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𝑥</m:t>
                        </m:r>
                      </m:e>
                    </m:d>
                    <m:r>
                      <a:rPr kumimoji="0" lang="en-US" altLang="zh-CN" sz="2000" b="0" i="0"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m:t>
                    </m:r>
                    <m:nary>
                      <m:naryPr>
                        <m:chr m:val="∑"/>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naryPr>
                      <m:sub>
                        <m:r>
                          <m:rPr>
                            <m:brk m:alnAt="23"/>
                          </m:rPr>
                          <a:rPr kumimoji="0" lang="en-US" altLang="zh-CN" sz="2000" b="0" i="0"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𝑖</m:t>
                        </m:r>
                        <m:r>
                          <a:rPr kumimoji="0" lang="en-US" altLang="zh-CN" sz="2000" b="0" i="0"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=1</m:t>
                        </m:r>
                      </m:sub>
                      <m:sup>
                        <m:r>
                          <a:rPr kumimoji="0" lang="en-US" altLang="zh-CN" sz="2000" b="0" i="0"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10</m:t>
                        </m:r>
                      </m:sup>
                      <m:e>
                        <m:sSub>
                          <m:sSub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0" i="0"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𝑎</m:t>
                            </m:r>
                          </m:e>
                          <m:sub>
                            <m:r>
                              <a:rPr kumimoji="0" lang="en-US" altLang="zh-CN" sz="2000" b="0" i="0"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𝑖</m:t>
                            </m:r>
                          </m:sub>
                        </m:sSub>
                        <m:r>
                          <a:rPr kumimoji="0" lang="en-US" altLang="zh-CN" sz="2000" b="0" i="0"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𝜎</m:t>
                        </m:r>
                        <m:r>
                          <a:rPr kumimoji="0" lang="en-US" altLang="zh-CN" sz="2000" b="0" i="0"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m:t>
                        </m:r>
                        <m:sSub>
                          <m:sSub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0" i="0"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𝑤</m:t>
                            </m:r>
                          </m:e>
                          <m:sub>
                            <m:r>
                              <a:rPr kumimoji="0" lang="en-US" altLang="zh-CN" sz="2000" b="0" i="0"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𝑖</m:t>
                            </m:r>
                          </m:sub>
                        </m:sSub>
                        <m:r>
                          <a:rPr kumimoji="0" lang="en-US" altLang="zh-CN" sz="2000" b="0" i="0"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𝑥</m:t>
                        </m:r>
                        <m:r>
                          <a:rPr kumimoji="0" lang="en-US" altLang="zh-CN" sz="2000" b="0" i="0"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m:t>
                        </m:r>
                        <m:sSub>
                          <m:sSub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0" i="0"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𝑏</m:t>
                            </m:r>
                          </m:e>
                          <m:sub>
                            <m:r>
                              <a:rPr kumimoji="0" lang="en-US" altLang="zh-CN" sz="2000" b="0" i="0"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𝑖</m:t>
                            </m:r>
                          </m:sub>
                        </m:sSub>
                        <m:r>
                          <a:rPr kumimoji="0" lang="en-US" altLang="zh-CN" sz="2000" b="0" i="0"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m:t>
                        </m:r>
                      </m:e>
                    </m:nary>
                  </m:oMath>
                </a14:m>
                <a:r>
                  <a:rPr kumimoji="0" lang="en-US" altLang="zh-CN"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 </a:t>
                </a:r>
                <a14:m>
                  <m:oMath xmlns:m="http://schemas.openxmlformats.org/officeDocument/2006/math">
                    <m:nary>
                      <m:naryPr>
                        <m:chr m:val="∑"/>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naryPr>
                      <m:sub>
                        <m:r>
                          <m:rPr>
                            <m:brk m:alnAt="23"/>
                          </m:rPr>
                          <a:rPr kumimoji="0" lang="en-US" altLang="zh-CN" sz="2000" b="0" i="0"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𝑖</m:t>
                        </m:r>
                        <m:r>
                          <a:rPr kumimoji="0" lang="en-US" altLang="zh-CN" sz="2000" b="0" i="0"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=11</m:t>
                        </m:r>
                      </m:sub>
                      <m:sup>
                        <m:r>
                          <a:rPr kumimoji="0" lang="en-US" altLang="zh-CN" sz="2000" b="0" i="0"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20</m:t>
                        </m:r>
                      </m:sup>
                      <m:e>
                        <m:sSub>
                          <m:sSub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0" i="0"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𝑎</m:t>
                            </m:r>
                          </m:e>
                          <m:sub>
                            <m:r>
                              <a:rPr kumimoji="0" lang="en-US" altLang="zh-CN" sz="2000" b="0" i="0"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𝑖</m:t>
                            </m:r>
                          </m:sub>
                        </m:sSub>
                        <m:r>
                          <a:rPr kumimoji="0" lang="en-US" altLang="zh-CN" sz="2000" b="0" i="0"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𝜎</m:t>
                        </m:r>
                        <m:r>
                          <a:rPr kumimoji="0" lang="en-US" altLang="zh-CN" sz="2000" b="0" i="0"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(2</m:t>
                        </m:r>
                        <m:sSub>
                          <m:sSub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0" i="0"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𝑤</m:t>
                            </m:r>
                          </m:e>
                          <m:sub>
                            <m:r>
                              <a:rPr kumimoji="0" lang="en-US" altLang="zh-CN" sz="2000" b="0" i="0"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𝑖</m:t>
                            </m:r>
                          </m:sub>
                        </m:sSub>
                        <m:r>
                          <a:rPr kumimoji="0" lang="en-US" altLang="zh-CN" sz="2000" b="0" i="0"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𝑥</m:t>
                        </m:r>
                        <m:r>
                          <a:rPr kumimoji="0" lang="en-US" altLang="zh-CN" sz="2000" b="0" i="0"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m:t>
                        </m:r>
                        <m:sSub>
                          <m:sSub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0" i="0"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𝑏</m:t>
                            </m:r>
                          </m:e>
                          <m:sub>
                            <m:r>
                              <a:rPr kumimoji="0" lang="en-US" altLang="zh-CN" sz="2000" b="0" i="0"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𝑖</m:t>
                            </m:r>
                          </m:sub>
                        </m:sSub>
                        <m:r>
                          <a:rPr kumimoji="0" lang="en-US" altLang="zh-CN" sz="2000" b="0" i="0"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m:t>
                        </m:r>
                      </m:e>
                    </m:nary>
                  </m:oMath>
                </a14:m>
                <a:r>
                  <a:rPr kumimoji="0" lang="en-US" altLang="zh-CN"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 </a:t>
                </a:r>
                <a14:m>
                  <m:oMath xmlns:m="http://schemas.openxmlformats.org/officeDocument/2006/math">
                    <m:nary>
                      <m:naryPr>
                        <m:chr m:val="∑"/>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naryPr>
                      <m:sub>
                        <m:r>
                          <m:rPr>
                            <m:brk m:alnAt="23"/>
                          </m:rPr>
                          <a:rPr kumimoji="0" lang="en-US" altLang="zh-CN" sz="2000" b="0" i="0"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𝑖</m:t>
                        </m:r>
                        <m:r>
                          <a:rPr kumimoji="0" lang="en-US" altLang="zh-CN" sz="2000" b="0" i="0"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=21</m:t>
                        </m:r>
                      </m:sub>
                      <m:sup>
                        <m:r>
                          <a:rPr kumimoji="0" lang="en-US" altLang="zh-CN" sz="2000" b="0" i="0"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30</m:t>
                        </m:r>
                      </m:sup>
                      <m:e>
                        <m:sSub>
                          <m:sSub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0" i="0"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𝑎</m:t>
                            </m:r>
                          </m:e>
                          <m:sub>
                            <m:r>
                              <a:rPr kumimoji="0" lang="en-US" altLang="zh-CN" sz="2000" b="0" i="0"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𝑖</m:t>
                            </m:r>
                          </m:sub>
                        </m:sSub>
                        <m:r>
                          <a:rPr kumimoji="0" lang="en-US" altLang="zh-CN" sz="2000" b="0" i="0"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𝜎</m:t>
                        </m:r>
                        <m:r>
                          <a:rPr kumimoji="0" lang="en-US" altLang="zh-CN" sz="2000" b="0" i="0"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(3</m:t>
                        </m:r>
                        <m:sSub>
                          <m:sSub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0" i="0"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𝑤</m:t>
                            </m:r>
                          </m:e>
                          <m:sub>
                            <m:r>
                              <a:rPr kumimoji="0" lang="en-US" altLang="zh-CN" sz="2000" b="0" i="0"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𝑖</m:t>
                            </m:r>
                          </m:sub>
                        </m:sSub>
                        <m:r>
                          <a:rPr kumimoji="0" lang="en-US" altLang="zh-CN" sz="2000" b="0" i="0"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𝑥</m:t>
                        </m:r>
                        <m:r>
                          <a:rPr kumimoji="0" lang="en-US" altLang="zh-CN" sz="2000" b="0" i="0"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m:t>
                        </m:r>
                        <m:sSub>
                          <m:sSub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0" i="0"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𝑏</m:t>
                            </m:r>
                          </m:e>
                          <m:sub>
                            <m:r>
                              <a:rPr kumimoji="0" lang="en-US" altLang="zh-CN" sz="2000" b="0" i="0"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𝑖</m:t>
                            </m:r>
                          </m:sub>
                        </m:sSub>
                        <m:r>
                          <a:rPr kumimoji="0" lang="en-US" altLang="zh-CN" sz="2000" b="0" i="0"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m:t>
                        </m:r>
                      </m:e>
                    </m:nary>
                  </m:oMath>
                </a14:m>
                <a:endParaRPr kumimoji="0" lang="zh-CN" alt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根据权重的不同，有以下两种类型的</a:t>
                </a:r>
                <a:r>
                  <a:rPr kumimoji="0" lang="en-US" altLang="zh-CN" sz="2000" b="0" i="0" u="none" strike="noStrike" kern="1200" cap="none" spc="0" normalizeH="0" baseline="0" noProof="0" dirty="0" err="1">
                    <a:ln>
                      <a:noFill/>
                    </a:ln>
                    <a:solidFill>
                      <a:srgbClr val="070707"/>
                    </a:solidFill>
                    <a:effectLst/>
                    <a:uLnTx/>
                    <a:uFillTx/>
                    <a:latin typeface="微软雅黑" panose="020B0503020204020204" pitchFamily="34" charset="-122"/>
                    <a:ea typeface="微软雅黑" panose="020B0503020204020204" pitchFamily="34" charset="-122"/>
                    <a:cs typeface="+mn-cs"/>
                  </a:rPr>
                  <a:t>Mscale</a:t>
                </a:r>
                <a:r>
                  <a:rPr kumimoji="0" lang="en-US" altLang="zh-CN"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 DNN</a:t>
                </a:r>
                <a:r>
                  <a:rPr kumimoji="0" lang="zh-CN" alt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网络</a:t>
                </a:r>
                <a:endParaRPr kumimoji="0" lang="en-US" altLang="zh-CN"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5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endParaRPr>
              </a:p>
            </p:txBody>
          </p:sp>
        </mc:Choice>
        <mc:Fallback xmlns="">
          <p:sp>
            <p:nvSpPr>
              <p:cNvPr id="24" name="TextBox 15">
                <a:extLst>
                  <a:ext uri="{FF2B5EF4-FFF2-40B4-BE49-F238E27FC236}">
                    <a16:creationId xmlns:a16="http://schemas.microsoft.com/office/drawing/2014/main" id="{938A08CE-303F-48FD-8609-BFE1F1E1A3E6}"/>
                  </a:ext>
                </a:extLst>
              </p:cNvPr>
              <p:cNvSpPr txBox="1">
                <a:spLocks noRot="1" noChangeAspect="1" noMove="1" noResize="1" noEditPoints="1" noAdjustHandles="1" noChangeArrowheads="1" noChangeShapeType="1" noTextEdit="1"/>
              </p:cNvSpPr>
              <p:nvPr/>
            </p:nvSpPr>
            <p:spPr>
              <a:xfrm>
                <a:off x="804729" y="844320"/>
                <a:ext cx="8150244" cy="2410340"/>
              </a:xfrm>
              <a:prstGeom prst="rect">
                <a:avLst/>
              </a:prstGeom>
              <a:blipFill>
                <a:blip r:embed="rId2"/>
                <a:stretch>
                  <a:fillRect l="-748" t="-15190"/>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688E880A-64D7-41AD-B7BB-B0E067DB8CEF}"/>
              </a:ext>
            </a:extLst>
          </p:cNvPr>
          <p:cNvPicPr>
            <a:picLocks noChangeAspect="1"/>
          </p:cNvPicPr>
          <p:nvPr/>
        </p:nvPicPr>
        <p:blipFill>
          <a:blip r:embed="rId3"/>
          <a:stretch>
            <a:fillRect/>
          </a:stretch>
        </p:blipFill>
        <p:spPr>
          <a:xfrm>
            <a:off x="6876854" y="2927965"/>
            <a:ext cx="4052055" cy="3269351"/>
          </a:xfrm>
          <a:prstGeom prst="rect">
            <a:avLst/>
          </a:prstGeom>
        </p:spPr>
      </p:pic>
      <p:pic>
        <p:nvPicPr>
          <p:cNvPr id="5" name="图片 4">
            <a:extLst>
              <a:ext uri="{FF2B5EF4-FFF2-40B4-BE49-F238E27FC236}">
                <a16:creationId xmlns:a16="http://schemas.microsoft.com/office/drawing/2014/main" id="{21564BAA-62B0-4ACC-B215-5C17AD1B09A5}"/>
              </a:ext>
            </a:extLst>
          </p:cNvPr>
          <p:cNvPicPr>
            <a:picLocks noChangeAspect="1"/>
          </p:cNvPicPr>
          <p:nvPr/>
        </p:nvPicPr>
        <p:blipFill>
          <a:blip r:embed="rId4"/>
          <a:stretch>
            <a:fillRect/>
          </a:stretch>
        </p:blipFill>
        <p:spPr>
          <a:xfrm>
            <a:off x="804729" y="2933540"/>
            <a:ext cx="3906632" cy="3334288"/>
          </a:xfrm>
          <a:prstGeom prst="rect">
            <a:avLst/>
          </a:prstGeom>
        </p:spPr>
      </p:pic>
      <p:sp>
        <p:nvSpPr>
          <p:cNvPr id="7" name="矩形 6">
            <a:extLst>
              <a:ext uri="{FF2B5EF4-FFF2-40B4-BE49-F238E27FC236}">
                <a16:creationId xmlns:a16="http://schemas.microsoft.com/office/drawing/2014/main" id="{823A51F9-179C-4B1D-EDFA-D6B9620AB261}"/>
              </a:ext>
            </a:extLst>
          </p:cNvPr>
          <p:cNvSpPr/>
          <p:nvPr/>
        </p:nvSpPr>
        <p:spPr>
          <a:xfrm>
            <a:off x="133049" y="6350169"/>
            <a:ext cx="990555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 Z. Liu, et al. (2020). Multi-Scale Deep Neural Network (</a:t>
            </a:r>
            <a:r>
              <a:rPr kumimoji="0" lang="en-US" altLang="zh-CN" sz="1200" b="0" i="0" u="none" strike="noStrike" kern="1200" cap="none" spc="0" normalizeH="0" baseline="0" noProof="0" dirty="0" err="1">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MscaleDNN</a:t>
            </a:r>
            <a:r>
              <a:rPr kumimoji="0" lang="en-US" altLang="zh-CN" sz="12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for Solving Poisson-Boltzmann Equation in Complex </a:t>
            </a:r>
            <a:r>
              <a:rPr kumimoji="0" lang="en-US" altLang="zh-CN" sz="1200" b="0" i="0" u="none" strike="noStrike" kern="1200" cap="none" spc="0" normalizeH="0" baseline="0" noProof="0" dirty="0" err="1">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Domains.Communications</a:t>
            </a:r>
            <a:r>
              <a:rPr kumimoji="0" lang="en-US" altLang="zh-CN" sz="12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in Computational Physics. 28 (5).1970-2001.</a:t>
            </a:r>
          </a:p>
        </p:txBody>
      </p:sp>
    </p:spTree>
    <p:extLst>
      <p:ext uri="{BB962C8B-B14F-4D97-AF65-F5344CB8AC3E}">
        <p14:creationId xmlns:p14="http://schemas.microsoft.com/office/powerpoint/2010/main" val="4137774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81242" y="0"/>
            <a:ext cx="11429516" cy="761979"/>
          </a:xfrm>
        </p:spPr>
        <p:txBody>
          <a:bodyPr/>
          <a:lstStyle/>
          <a:p>
            <a:r>
              <a:rPr lang="zh-CN" altLang="en-US" dirty="0"/>
              <a:t>应用与拓展：</a:t>
            </a:r>
            <a:r>
              <a:rPr lang="en-US" altLang="zh-CN" dirty="0"/>
              <a:t>Multi-Scale DNN</a:t>
            </a:r>
            <a:r>
              <a:rPr lang="zh-CN" altLang="en-US" dirty="0"/>
              <a:t>示例</a:t>
            </a:r>
          </a:p>
        </p:txBody>
      </p:sp>
      <p:sp>
        <p:nvSpPr>
          <p:cNvPr id="5" name="矩形 4"/>
          <p:cNvSpPr/>
          <p:nvPr/>
        </p:nvSpPr>
        <p:spPr>
          <a:xfrm>
            <a:off x="133049" y="6350169"/>
            <a:ext cx="9905559" cy="49244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 Z. Liu, et al. (2020). Multi-Scale Deep </a:t>
            </a:r>
            <a:r>
              <a:rPr kumimoji="0" lang="en-US" altLang="zh-CN" sz="14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Neural</a:t>
            </a:r>
            <a:r>
              <a:rPr kumimoji="0" lang="en-US" altLang="zh-CN" sz="12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Network (</a:t>
            </a:r>
            <a:r>
              <a:rPr kumimoji="0" lang="en-US" altLang="zh-CN" sz="1200" b="0" i="0" u="none" strike="noStrike" kern="1200" cap="none" spc="0" normalizeH="0" baseline="0" noProof="0" dirty="0" err="1">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MscaleDNN</a:t>
            </a:r>
            <a:r>
              <a:rPr kumimoji="0" lang="en-US" altLang="zh-CN" sz="12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for Solving Poisson-Boltzmann Equation in Complex </a:t>
            </a:r>
            <a:r>
              <a:rPr kumimoji="0" lang="en-US" altLang="zh-CN" sz="1200" b="0" i="0" u="none" strike="noStrike" kern="1200" cap="none" spc="0" normalizeH="0" baseline="0" noProof="0" dirty="0" err="1">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Domains.Communications</a:t>
            </a:r>
            <a:r>
              <a:rPr kumimoji="0" lang="en-US" altLang="zh-CN" sz="12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in Computational Physics. 28 (5).1970-2001.</a:t>
            </a:r>
          </a:p>
        </p:txBody>
      </p:sp>
      <p:sp>
        <p:nvSpPr>
          <p:cNvPr id="4" name="矩形 3"/>
          <p:cNvSpPr/>
          <p:nvPr/>
        </p:nvSpPr>
        <p:spPr>
          <a:xfrm>
            <a:off x="423143" y="1290380"/>
            <a:ext cx="11429516" cy="49962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p:nvPicPr>
        <p:blipFill>
          <a:blip r:embed="rId2"/>
          <a:stretch>
            <a:fillRect/>
          </a:stretch>
        </p:blipFill>
        <p:spPr>
          <a:xfrm>
            <a:off x="581891" y="763493"/>
            <a:ext cx="10105901" cy="2994847"/>
          </a:xfrm>
          <a:prstGeom prst="rect">
            <a:avLst/>
          </a:prstGeom>
        </p:spPr>
      </p:pic>
      <mc:AlternateContent xmlns:mc="http://schemas.openxmlformats.org/markup-compatibility/2006" xmlns:a14="http://schemas.microsoft.com/office/drawing/2010/main">
        <mc:Choice Requires="a14">
          <p:sp>
            <p:nvSpPr>
              <p:cNvPr id="6" name="文本框 5"/>
              <p:cNvSpPr txBox="1"/>
              <p:nvPr/>
            </p:nvSpPr>
            <p:spPr>
              <a:xfrm>
                <a:off x="928475" y="3839018"/>
                <a:ext cx="9996824" cy="235570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70707"/>
                    </a:solidFill>
                    <a:effectLst/>
                    <a:uLnTx/>
                    <a:uFillTx/>
                    <a:latin typeface="Cambria Math" panose="02040503050406030204" pitchFamily="18" charset="0"/>
                    <a:ea typeface="微软雅黑" panose="020B0503020204020204" pitchFamily="34" charset="-122"/>
                    <a:cs typeface="+mn-cs"/>
                  </a:rPr>
                  <a:t>这里考虑如下方程，其使用</a:t>
                </a:r>
                <a:r>
                  <a:rPr kumimoji="0" lang="en-US" altLang="zh-CN" sz="2000" b="0" i="0" u="none" strike="noStrike" kern="1200" cap="none" spc="0" normalizeH="0" baseline="0" noProof="0" dirty="0">
                    <a:ln>
                      <a:noFill/>
                    </a:ln>
                    <a:solidFill>
                      <a:srgbClr val="070707"/>
                    </a:solidFill>
                    <a:effectLst/>
                    <a:uLnTx/>
                    <a:uFillTx/>
                    <a:latin typeface="Cambria Math" panose="02040503050406030204" pitchFamily="18" charset="0"/>
                    <a:ea typeface="微软雅黑" panose="020B0503020204020204" pitchFamily="34" charset="-122"/>
                    <a:cs typeface="+mn-cs"/>
                  </a:rPr>
                  <a:t>Deep</a:t>
                </a:r>
                <a:r>
                  <a:rPr kumimoji="0" lang="zh-CN" altLang="en-US" sz="2000" b="0" i="0" u="none" strike="noStrike" kern="1200" cap="none" spc="0" normalizeH="0" baseline="0" noProof="0" dirty="0">
                    <a:ln>
                      <a:noFill/>
                    </a:ln>
                    <a:solidFill>
                      <a:srgbClr val="070707"/>
                    </a:solidFill>
                    <a:effectLst/>
                    <a:uLnTx/>
                    <a:uFillTx/>
                    <a:latin typeface="Cambria Math" panose="02040503050406030204" pitchFamily="18" charset="0"/>
                    <a:ea typeface="微软雅黑" panose="020B0503020204020204" pitchFamily="34" charset="-122"/>
                    <a:cs typeface="+mn-cs"/>
                  </a:rPr>
                  <a:t> </a:t>
                </a:r>
                <a:r>
                  <a:rPr kumimoji="0" lang="en-US" altLang="zh-CN" sz="2000" b="0" i="0" u="none" strike="noStrike" kern="1200" cap="none" spc="0" normalizeH="0" baseline="0" noProof="0" dirty="0">
                    <a:ln>
                      <a:noFill/>
                    </a:ln>
                    <a:solidFill>
                      <a:srgbClr val="070707"/>
                    </a:solidFill>
                    <a:effectLst/>
                    <a:uLnTx/>
                    <a:uFillTx/>
                    <a:latin typeface="Cambria Math" panose="02040503050406030204" pitchFamily="18" charset="0"/>
                    <a:ea typeface="微软雅黑" panose="020B0503020204020204" pitchFamily="34" charset="-122"/>
                    <a:cs typeface="+mn-cs"/>
                  </a:rPr>
                  <a:t>Ritz</a:t>
                </a:r>
                <a:r>
                  <a:rPr kumimoji="0" lang="zh-CN" altLang="en-US" sz="2000" b="0" i="0" u="none" strike="noStrike" kern="1200" cap="none" spc="0" normalizeH="0" baseline="0" noProof="0" dirty="0">
                    <a:ln>
                      <a:noFill/>
                    </a:ln>
                    <a:solidFill>
                      <a:srgbClr val="070707"/>
                    </a:solidFill>
                    <a:effectLst/>
                    <a:uLnTx/>
                    <a:uFillTx/>
                    <a:latin typeface="Cambria Math" panose="02040503050406030204" pitchFamily="18" charset="0"/>
                    <a:ea typeface="微软雅黑" panose="020B0503020204020204" pitchFamily="34" charset="-122"/>
                    <a:cs typeface="+mn-cs"/>
                  </a:rPr>
                  <a:t>类型的损失函数进行求解</a:t>
                </a:r>
                <a:endParaRPr kumimoji="0" lang="en-US" altLang="zh-CN" sz="2000" b="0" i="0" u="none" strike="noStrike" kern="1200" cap="none" spc="0" normalizeH="0" baseline="0" noProof="0" dirty="0">
                  <a:ln>
                    <a:noFill/>
                  </a:ln>
                  <a:solidFill>
                    <a:srgbClr val="070707"/>
                  </a:solidFill>
                  <a:effectLst/>
                  <a:uLnTx/>
                  <a:uFillTx/>
                  <a:latin typeface="Cambria Math" panose="02040503050406030204" pitchFamily="18" charset="0"/>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Δ</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𝑢</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𝑓</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oMath>
                    <m:oMath xmlns:m="http://schemas.openxmlformats.org/officeDocument/2006/math">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𝑓</m:t>
                      </m:r>
                      <m:d>
                        <m:d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dPr>
                        <m:e>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𝑥</m:t>
                          </m:r>
                        </m:e>
                      </m:d>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m:t>
                      </m:r>
                      <m:nary>
                        <m:naryPr>
                          <m:chr m:val="∑"/>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naryPr>
                        <m:sub>
                          <m:r>
                            <m:rPr>
                              <m:brk m:alnAt="23"/>
                            </m:r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𝑖</m:t>
                          </m:r>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=1</m:t>
                          </m:r>
                        </m:sub>
                        <m:sup>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𝑑</m:t>
                          </m:r>
                        </m:sup>
                        <m:e>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4</m:t>
                          </m:r>
                          <m:sSup>
                            <m:sSup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sSupPr>
                            <m:e>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𝜇</m:t>
                              </m:r>
                            </m:e>
                            <m:sup>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2</m:t>
                              </m:r>
                            </m:sup>
                          </m:sSup>
                          <m:sSubSup>
                            <m:sSubSup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sSubSupPr>
                            <m:e>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𝑥</m:t>
                              </m:r>
                            </m:e>
                            <m:sub>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𝑖</m:t>
                              </m:r>
                            </m:sub>
                            <m:sup>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2</m:t>
                              </m:r>
                            </m:sup>
                          </m:sSubSup>
                          <m:func>
                            <m:func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funcPr>
                            <m:fName>
                              <m:r>
                                <m:rPr>
                                  <m:sty m:val="p"/>
                                </m:r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sin</m:t>
                              </m:r>
                            </m:fName>
                            <m:e>
                              <m:d>
                                <m:d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dPr>
                                <m:e>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𝜇</m:t>
                                  </m:r>
                                  <m:sSubSup>
                                    <m:sSubSup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sSubSupPr>
                                    <m:e>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𝑥</m:t>
                                      </m:r>
                                    </m:e>
                                    <m:sub>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𝑖</m:t>
                                      </m:r>
                                    </m:sub>
                                    <m:sup>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2</m:t>
                                      </m:r>
                                    </m:sup>
                                  </m:sSubSup>
                                </m:e>
                              </m:d>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−2</m:t>
                              </m:r>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𝜇</m:t>
                              </m:r>
                              <m:func>
                                <m:func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funcPr>
                                <m:fName>
                                  <m:r>
                                    <m:rPr>
                                      <m:sty m:val="p"/>
                                    </m:r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cos</m:t>
                                  </m:r>
                                </m:fName>
                                <m:e>
                                  <m:d>
                                    <m:d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dPr>
                                    <m:e>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𝜇</m:t>
                                      </m:r>
                                      <m:sSubSup>
                                        <m:sSubSup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sSubSupPr>
                                        <m:e>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𝑥</m:t>
                                          </m:r>
                                        </m:e>
                                        <m:sub>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𝑖</m:t>
                                          </m:r>
                                        </m:sub>
                                        <m:sup>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2</m:t>
                                          </m:r>
                                        </m:sup>
                                      </m:sSubSup>
                                    </m:e>
                                  </m:d>
                                </m:e>
                              </m:func>
                            </m:e>
                          </m:func>
                        </m:e>
                      </m:nary>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oMath>
                  </m:oMathPara>
                </a14:m>
                <a:endParaRPr kumimoji="0" lang="en-US" altLang="zh-CN" sz="2000" b="0" i="1" u="none" strike="noStrike" kern="1200" cap="none" spc="0" normalizeH="0" baseline="0" noProof="0" dirty="0">
                  <a:ln>
                    <a:noFill/>
                  </a:ln>
                  <a:solidFill>
                    <a:srgbClr val="070707"/>
                  </a:solidFill>
                  <a:effectLst/>
                  <a:uLnTx/>
                  <a:uFillTx/>
                  <a:latin typeface="Cambria Math" panose="02040503050406030204" pitchFamily="18" charset="0"/>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70707"/>
                    </a:solidFill>
                    <a:effectLst/>
                    <a:uLnTx/>
                    <a:uFillTx/>
                    <a:latin typeface="Cambria Math" panose="02040503050406030204" pitchFamily="18" charset="0"/>
                    <a:ea typeface="微软雅黑" panose="020B0503020204020204" pitchFamily="34" charset="-122"/>
                    <a:cs typeface="+mn-cs"/>
                  </a:rPr>
                  <a:t>其中左边图片是精确解，中间图片为一般的神经网络学习到的解，右边图片是</a:t>
                </a:r>
                <a:r>
                  <a:rPr kumimoji="0" lang="en-US" altLang="zh-CN" sz="2000" b="0" i="0" u="none" strike="noStrike" kern="1200" cap="none" spc="0" normalizeH="0" baseline="0" noProof="0" dirty="0" err="1">
                    <a:ln>
                      <a:noFill/>
                    </a:ln>
                    <a:solidFill>
                      <a:srgbClr val="070707"/>
                    </a:solidFill>
                    <a:effectLst/>
                    <a:uLnTx/>
                    <a:uFillTx/>
                    <a:latin typeface="Cambria Math" panose="02040503050406030204" pitchFamily="18" charset="0"/>
                    <a:ea typeface="微软雅黑" panose="020B0503020204020204" pitchFamily="34" charset="-122"/>
                    <a:cs typeface="+mn-cs"/>
                  </a:rPr>
                  <a:t>Mscale</a:t>
                </a:r>
                <a:r>
                  <a:rPr kumimoji="0" lang="en-US" altLang="zh-CN" sz="2000" b="0" i="0" u="none" strike="noStrike" kern="1200" cap="none" spc="0" normalizeH="0" baseline="0" noProof="0" dirty="0">
                    <a:ln>
                      <a:noFill/>
                    </a:ln>
                    <a:solidFill>
                      <a:srgbClr val="070707"/>
                    </a:solidFill>
                    <a:effectLst/>
                    <a:uLnTx/>
                    <a:uFillTx/>
                    <a:latin typeface="Cambria Math" panose="02040503050406030204" pitchFamily="18" charset="0"/>
                    <a:ea typeface="微软雅黑" panose="020B0503020204020204" pitchFamily="34" charset="-122"/>
                    <a:cs typeface="+mn-cs"/>
                  </a:rPr>
                  <a:t>-DNN</a:t>
                </a:r>
                <a:r>
                  <a:rPr kumimoji="0" lang="zh-CN" altLang="en-US" sz="2000" b="0" i="0" u="none" strike="noStrike" kern="1200" cap="none" spc="0" normalizeH="0" baseline="0" noProof="0" dirty="0">
                    <a:ln>
                      <a:noFill/>
                    </a:ln>
                    <a:solidFill>
                      <a:srgbClr val="070707"/>
                    </a:solidFill>
                    <a:effectLst/>
                    <a:uLnTx/>
                    <a:uFillTx/>
                    <a:latin typeface="Cambria Math" panose="02040503050406030204" pitchFamily="18" charset="0"/>
                    <a:ea typeface="微软雅黑" panose="020B0503020204020204" pitchFamily="34" charset="-122"/>
                    <a:cs typeface="+mn-cs"/>
                  </a:rPr>
                  <a:t>学习到的解，可以看到，相比于一般的</a:t>
                </a:r>
                <a:r>
                  <a:rPr kumimoji="0" lang="en-US" altLang="zh-CN" sz="2000" b="0" i="0" u="none" strike="noStrike" kern="1200" cap="none" spc="0" normalizeH="0" baseline="0" noProof="0" dirty="0">
                    <a:ln>
                      <a:noFill/>
                    </a:ln>
                    <a:solidFill>
                      <a:srgbClr val="070707"/>
                    </a:solidFill>
                    <a:effectLst/>
                    <a:uLnTx/>
                    <a:uFillTx/>
                    <a:latin typeface="Cambria Math" panose="02040503050406030204" pitchFamily="18" charset="0"/>
                    <a:ea typeface="微软雅黑" panose="020B0503020204020204" pitchFamily="34" charset="-122"/>
                    <a:cs typeface="+mn-cs"/>
                  </a:rPr>
                  <a:t>DNN</a:t>
                </a:r>
                <a:r>
                  <a:rPr kumimoji="0" lang="zh-CN" altLang="en-US" sz="2000" b="0" i="0" u="none" strike="noStrike" kern="1200" cap="none" spc="0" normalizeH="0" baseline="0" noProof="0" dirty="0">
                    <a:ln>
                      <a:noFill/>
                    </a:ln>
                    <a:solidFill>
                      <a:srgbClr val="070707"/>
                    </a:solidFill>
                    <a:effectLst/>
                    <a:uLnTx/>
                    <a:uFillTx/>
                    <a:latin typeface="Cambria Math" panose="02040503050406030204" pitchFamily="18" charset="0"/>
                    <a:ea typeface="微软雅黑" panose="020B0503020204020204" pitchFamily="34" charset="-122"/>
                    <a:cs typeface="+mn-cs"/>
                  </a:rPr>
                  <a:t>，</a:t>
                </a:r>
                <a:r>
                  <a:rPr kumimoji="0" lang="en-US" altLang="zh-CN" sz="2000" b="0" i="0" u="none" strike="noStrike" kern="1200" cap="none" spc="0" normalizeH="0" baseline="0" noProof="0" dirty="0" err="1">
                    <a:ln>
                      <a:noFill/>
                    </a:ln>
                    <a:solidFill>
                      <a:srgbClr val="070707"/>
                    </a:solidFill>
                    <a:effectLst/>
                    <a:uLnTx/>
                    <a:uFillTx/>
                    <a:latin typeface="Cambria Math" panose="02040503050406030204" pitchFamily="18" charset="0"/>
                    <a:ea typeface="微软雅黑" panose="020B0503020204020204" pitchFamily="34" charset="-122"/>
                    <a:cs typeface="+mn-cs"/>
                  </a:rPr>
                  <a:t>Mscale</a:t>
                </a:r>
                <a:r>
                  <a:rPr kumimoji="0" lang="en-US" altLang="zh-CN" sz="2000" b="0" i="0" u="none" strike="noStrike" kern="1200" cap="none" spc="0" normalizeH="0" baseline="0" noProof="0" dirty="0">
                    <a:ln>
                      <a:noFill/>
                    </a:ln>
                    <a:solidFill>
                      <a:srgbClr val="070707"/>
                    </a:solidFill>
                    <a:effectLst/>
                    <a:uLnTx/>
                    <a:uFillTx/>
                    <a:latin typeface="Cambria Math" panose="02040503050406030204" pitchFamily="18" charset="0"/>
                    <a:ea typeface="微软雅黑" panose="020B0503020204020204" pitchFamily="34" charset="-122"/>
                    <a:cs typeface="+mn-cs"/>
                  </a:rPr>
                  <a:t>-DNN</a:t>
                </a:r>
                <a:r>
                  <a:rPr kumimoji="0" lang="zh-CN" altLang="en-US" sz="2000" b="0" i="0" u="none" strike="noStrike" kern="1200" cap="none" spc="0" normalizeH="0" baseline="0" noProof="0" dirty="0">
                    <a:ln>
                      <a:noFill/>
                    </a:ln>
                    <a:solidFill>
                      <a:srgbClr val="070707"/>
                    </a:solidFill>
                    <a:effectLst/>
                    <a:uLnTx/>
                    <a:uFillTx/>
                    <a:latin typeface="Cambria Math" panose="02040503050406030204" pitchFamily="18" charset="0"/>
                    <a:ea typeface="微软雅黑" panose="020B0503020204020204" pitchFamily="34" charset="-122"/>
                    <a:cs typeface="+mn-cs"/>
                  </a:rPr>
                  <a:t>更容易捕捉到解的高频信息。</a:t>
                </a:r>
                <a:endParaRPr kumimoji="0" lang="en-US" altLang="zh-CN" sz="2000" b="0" i="0" u="none" strike="noStrike" kern="1200" cap="none" spc="0" normalizeH="0" baseline="0" noProof="0" dirty="0">
                  <a:ln>
                    <a:noFill/>
                  </a:ln>
                  <a:solidFill>
                    <a:srgbClr val="070707"/>
                  </a:solidFill>
                  <a:effectLst/>
                  <a:uLnTx/>
                  <a:uFillTx/>
                  <a:latin typeface="Cambria Math" panose="02040503050406030204" pitchFamily="18" charset="0"/>
                  <a:ea typeface="微软雅黑" panose="020B0503020204020204" pitchFamily="34" charset="-122"/>
                  <a:cs typeface="+mn-cs"/>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928475" y="3839018"/>
                <a:ext cx="9996824" cy="2355709"/>
              </a:xfrm>
              <a:prstGeom prst="rect">
                <a:avLst/>
              </a:prstGeom>
              <a:blipFill rotWithShape="1">
                <a:blip r:embed="rId3"/>
                <a:stretch>
                  <a:fillRect l="-1" t="-935" r="1" b="-1658"/>
                </a:stretch>
              </a:blipFill>
            </p:spPr>
            <p:txBody>
              <a:bodyPr/>
              <a:lstStyle/>
              <a:p>
                <a:r>
                  <a:rPr lang="zh-CN" altLang="en-US">
                    <a:noFill/>
                  </a:rPr>
                  <a:t> </a:t>
                </a:r>
              </a:p>
            </p:txBody>
          </p:sp>
        </mc:Fallback>
      </mc:AlternateContent>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248FB8-75F2-5188-772C-B3F234BF6F04}"/>
              </a:ext>
            </a:extLst>
          </p:cNvPr>
          <p:cNvSpPr>
            <a:spLocks noGrp="1"/>
          </p:cNvSpPr>
          <p:nvPr>
            <p:ph type="title"/>
          </p:nvPr>
        </p:nvSpPr>
        <p:spPr/>
        <p:txBody>
          <a:bodyPr/>
          <a:lstStyle/>
          <a:p>
            <a:r>
              <a:rPr lang="zh-CN" altLang="en-US" dirty="0">
                <a:effectLst/>
                <a:latin typeface="Helvetica" pitchFamily="2" charset="0"/>
              </a:rPr>
              <a:t>基于子空间分解的神经网络</a:t>
            </a:r>
            <a:endParaRPr kumimoji="1" lang="zh-CN" altLang="en-US" dirty="0"/>
          </a:p>
        </p:txBody>
      </p:sp>
      <p:pic>
        <p:nvPicPr>
          <p:cNvPr id="4" name="内容占位符 3">
            <a:extLst>
              <a:ext uri="{FF2B5EF4-FFF2-40B4-BE49-F238E27FC236}">
                <a16:creationId xmlns:a16="http://schemas.microsoft.com/office/drawing/2014/main" id="{DD8E000D-87DB-AD58-6A22-79FE6F37A252}"/>
              </a:ext>
            </a:extLst>
          </p:cNvPr>
          <p:cNvPicPr>
            <a:picLocks noGrp="1" noChangeAspect="1"/>
          </p:cNvPicPr>
          <p:nvPr>
            <p:ph idx="1"/>
          </p:nvPr>
        </p:nvPicPr>
        <p:blipFill>
          <a:blip r:embed="rId2"/>
          <a:stretch>
            <a:fillRect/>
          </a:stretch>
        </p:blipFill>
        <p:spPr>
          <a:xfrm>
            <a:off x="1734670" y="1603266"/>
            <a:ext cx="9228150" cy="4658019"/>
          </a:xfrm>
          <a:prstGeom prst="rect">
            <a:avLst/>
          </a:prstGeom>
        </p:spPr>
      </p:pic>
      <p:pic>
        <p:nvPicPr>
          <p:cNvPr id="5" name="图片 4">
            <a:extLst>
              <a:ext uri="{FF2B5EF4-FFF2-40B4-BE49-F238E27FC236}">
                <a16:creationId xmlns:a16="http://schemas.microsoft.com/office/drawing/2014/main" id="{EE623FF1-BCC8-8EE3-C5DB-417ED08B13E7}"/>
              </a:ext>
            </a:extLst>
          </p:cNvPr>
          <p:cNvPicPr>
            <a:picLocks noChangeAspect="1"/>
          </p:cNvPicPr>
          <p:nvPr/>
        </p:nvPicPr>
        <p:blipFill>
          <a:blip r:embed="rId3"/>
          <a:stretch>
            <a:fillRect/>
          </a:stretch>
        </p:blipFill>
        <p:spPr>
          <a:xfrm>
            <a:off x="2870066" y="963726"/>
            <a:ext cx="6784923" cy="672885"/>
          </a:xfrm>
          <a:prstGeom prst="rect">
            <a:avLst/>
          </a:prstGeom>
        </p:spPr>
      </p:pic>
      <p:sp>
        <p:nvSpPr>
          <p:cNvPr id="6" name="椭圆 5">
            <a:extLst>
              <a:ext uri="{FF2B5EF4-FFF2-40B4-BE49-F238E27FC236}">
                <a16:creationId xmlns:a16="http://schemas.microsoft.com/office/drawing/2014/main" id="{ECC5F9B6-7358-85CD-EA60-647FDA220E57}"/>
              </a:ext>
            </a:extLst>
          </p:cNvPr>
          <p:cNvSpPr/>
          <p:nvPr/>
        </p:nvSpPr>
        <p:spPr>
          <a:xfrm>
            <a:off x="8713694" y="1869141"/>
            <a:ext cx="2043953" cy="92784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32038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FE510E-8555-A98A-DA06-74B7FDDD617A}"/>
              </a:ext>
            </a:extLst>
          </p:cNvPr>
          <p:cNvSpPr>
            <a:spLocks noGrp="1"/>
          </p:cNvSpPr>
          <p:nvPr>
            <p:ph type="title"/>
          </p:nvPr>
        </p:nvSpPr>
        <p:spPr/>
        <p:txBody>
          <a:bodyPr/>
          <a:lstStyle/>
          <a:p>
            <a:r>
              <a:rPr lang="zh-CN" altLang="en-US" dirty="0">
                <a:effectLst/>
                <a:latin typeface="Helvetica" pitchFamily="2" charset="0"/>
              </a:rPr>
              <a:t>孟德尔选择了相对简单的豌豆作为研究对象</a:t>
            </a:r>
            <a:endParaRPr kumimoji="1" lang="zh-CN" altLang="en-US" dirty="0"/>
          </a:p>
        </p:txBody>
      </p:sp>
      <p:pic>
        <p:nvPicPr>
          <p:cNvPr id="1026" name="Picture 2" descr="孟德爾如何種豌豆種出了遺傳學？──《基因：人類最親密的歷史》 - PanSci 泛科學">
            <a:extLst>
              <a:ext uri="{FF2B5EF4-FFF2-40B4-BE49-F238E27FC236}">
                <a16:creationId xmlns:a16="http://schemas.microsoft.com/office/drawing/2014/main" id="{3A468A8E-1E32-F5CE-AFFC-D4BE61B478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538" y="1223282"/>
            <a:ext cx="3132369" cy="42522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分子醫學：孟德爾為什麼選用豌豆進行雜交實驗？四個原因... - 每日頭條">
            <a:extLst>
              <a:ext uri="{FF2B5EF4-FFF2-40B4-BE49-F238E27FC236}">
                <a16:creationId xmlns:a16="http://schemas.microsoft.com/office/drawing/2014/main" id="{23750A93-04CE-B7F8-FCF8-B641606913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32" b="6947"/>
          <a:stretch>
            <a:fillRect/>
          </a:stretch>
        </p:blipFill>
        <p:spPr bwMode="auto">
          <a:xfrm>
            <a:off x="5052331" y="1012371"/>
            <a:ext cx="6345011" cy="4572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94532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248FB8-75F2-5188-772C-B3F234BF6F04}"/>
              </a:ext>
            </a:extLst>
          </p:cNvPr>
          <p:cNvSpPr>
            <a:spLocks noGrp="1"/>
          </p:cNvSpPr>
          <p:nvPr>
            <p:ph type="title"/>
          </p:nvPr>
        </p:nvSpPr>
        <p:spPr/>
        <p:txBody>
          <a:bodyPr/>
          <a:lstStyle/>
          <a:p>
            <a:r>
              <a:rPr lang="zh-CN" altLang="en-US" dirty="0">
                <a:effectLst/>
                <a:latin typeface="Helvetica" pitchFamily="2" charset="0"/>
              </a:rPr>
              <a:t>基于子空间分解的神经网络</a:t>
            </a:r>
            <a:endParaRPr kumimoji="1" lang="zh-CN" altLang="en-US" dirty="0"/>
          </a:p>
        </p:txBody>
      </p:sp>
      <p:pic>
        <p:nvPicPr>
          <p:cNvPr id="5" name="图片 4">
            <a:extLst>
              <a:ext uri="{FF2B5EF4-FFF2-40B4-BE49-F238E27FC236}">
                <a16:creationId xmlns:a16="http://schemas.microsoft.com/office/drawing/2014/main" id="{EE623FF1-BCC8-8EE3-C5DB-417ED08B13E7}"/>
              </a:ext>
            </a:extLst>
          </p:cNvPr>
          <p:cNvPicPr>
            <a:picLocks noChangeAspect="1"/>
          </p:cNvPicPr>
          <p:nvPr/>
        </p:nvPicPr>
        <p:blipFill>
          <a:blip r:embed="rId2"/>
          <a:stretch>
            <a:fillRect/>
          </a:stretch>
        </p:blipFill>
        <p:spPr>
          <a:xfrm>
            <a:off x="2870066" y="963726"/>
            <a:ext cx="6784923" cy="672885"/>
          </a:xfrm>
          <a:prstGeom prst="rect">
            <a:avLst/>
          </a:prstGeom>
        </p:spPr>
      </p:pic>
      <p:pic>
        <p:nvPicPr>
          <p:cNvPr id="8" name="图片 7">
            <a:extLst>
              <a:ext uri="{FF2B5EF4-FFF2-40B4-BE49-F238E27FC236}">
                <a16:creationId xmlns:a16="http://schemas.microsoft.com/office/drawing/2014/main" id="{3609F9A5-A13C-33F6-D30B-844CF9B97C1C}"/>
              </a:ext>
            </a:extLst>
          </p:cNvPr>
          <p:cNvPicPr>
            <a:picLocks noChangeAspect="1"/>
          </p:cNvPicPr>
          <p:nvPr/>
        </p:nvPicPr>
        <p:blipFill>
          <a:blip r:embed="rId3"/>
          <a:stretch>
            <a:fillRect/>
          </a:stretch>
        </p:blipFill>
        <p:spPr>
          <a:xfrm>
            <a:off x="1468646" y="1636611"/>
            <a:ext cx="9254707" cy="2558871"/>
          </a:xfrm>
          <a:prstGeom prst="rect">
            <a:avLst/>
          </a:prstGeom>
        </p:spPr>
      </p:pic>
      <p:pic>
        <p:nvPicPr>
          <p:cNvPr id="9" name="图片 8">
            <a:extLst>
              <a:ext uri="{FF2B5EF4-FFF2-40B4-BE49-F238E27FC236}">
                <a16:creationId xmlns:a16="http://schemas.microsoft.com/office/drawing/2014/main" id="{B097CB6D-2004-6E8A-72AC-02D9B55FE026}"/>
              </a:ext>
            </a:extLst>
          </p:cNvPr>
          <p:cNvPicPr>
            <a:picLocks noChangeAspect="1"/>
          </p:cNvPicPr>
          <p:nvPr/>
        </p:nvPicPr>
        <p:blipFill>
          <a:blip r:embed="rId4"/>
          <a:stretch>
            <a:fillRect/>
          </a:stretch>
        </p:blipFill>
        <p:spPr>
          <a:xfrm>
            <a:off x="1882589" y="4429218"/>
            <a:ext cx="7772400" cy="1281792"/>
          </a:xfrm>
          <a:prstGeom prst="rect">
            <a:avLst/>
          </a:prstGeom>
        </p:spPr>
      </p:pic>
    </p:spTree>
    <p:extLst>
      <p:ext uri="{BB962C8B-B14F-4D97-AF65-F5344CB8AC3E}">
        <p14:creationId xmlns:p14="http://schemas.microsoft.com/office/powerpoint/2010/main" val="32361634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248FB8-75F2-5188-772C-B3F234BF6F04}"/>
              </a:ext>
            </a:extLst>
          </p:cNvPr>
          <p:cNvSpPr>
            <a:spLocks noGrp="1"/>
          </p:cNvSpPr>
          <p:nvPr>
            <p:ph type="title"/>
          </p:nvPr>
        </p:nvSpPr>
        <p:spPr/>
        <p:txBody>
          <a:bodyPr/>
          <a:lstStyle/>
          <a:p>
            <a:r>
              <a:rPr lang="zh-CN" altLang="en-US" dirty="0">
                <a:effectLst/>
                <a:latin typeface="Helvetica" pitchFamily="2" charset="0"/>
              </a:rPr>
              <a:t>基于子空间分解的神经网络</a:t>
            </a:r>
            <a:endParaRPr kumimoji="1" lang="zh-CN" altLang="en-US" dirty="0"/>
          </a:p>
        </p:txBody>
      </p:sp>
      <p:pic>
        <p:nvPicPr>
          <p:cNvPr id="3" name="图片 2">
            <a:extLst>
              <a:ext uri="{FF2B5EF4-FFF2-40B4-BE49-F238E27FC236}">
                <a16:creationId xmlns:a16="http://schemas.microsoft.com/office/drawing/2014/main" id="{D827917C-424B-6D12-62CB-5BF168A2CEB2}"/>
              </a:ext>
            </a:extLst>
          </p:cNvPr>
          <p:cNvPicPr>
            <a:picLocks noChangeAspect="1"/>
          </p:cNvPicPr>
          <p:nvPr/>
        </p:nvPicPr>
        <p:blipFill>
          <a:blip r:embed="rId2"/>
          <a:stretch>
            <a:fillRect/>
          </a:stretch>
        </p:blipFill>
        <p:spPr>
          <a:xfrm>
            <a:off x="381242" y="1232704"/>
            <a:ext cx="11282314" cy="4164070"/>
          </a:xfrm>
          <a:prstGeom prst="rect">
            <a:avLst/>
          </a:prstGeom>
        </p:spPr>
      </p:pic>
      <p:pic>
        <p:nvPicPr>
          <p:cNvPr id="4" name="图片 3">
            <a:extLst>
              <a:ext uri="{FF2B5EF4-FFF2-40B4-BE49-F238E27FC236}">
                <a16:creationId xmlns:a16="http://schemas.microsoft.com/office/drawing/2014/main" id="{4FF30374-ECD5-7979-2C41-27C33923CDAE}"/>
              </a:ext>
            </a:extLst>
          </p:cNvPr>
          <p:cNvPicPr>
            <a:picLocks noChangeAspect="1"/>
          </p:cNvPicPr>
          <p:nvPr/>
        </p:nvPicPr>
        <p:blipFill>
          <a:blip r:embed="rId3"/>
          <a:stretch>
            <a:fillRect/>
          </a:stretch>
        </p:blipFill>
        <p:spPr>
          <a:xfrm>
            <a:off x="173318" y="5660674"/>
            <a:ext cx="5729941" cy="538383"/>
          </a:xfrm>
          <a:prstGeom prst="rect">
            <a:avLst/>
          </a:prstGeom>
        </p:spPr>
      </p:pic>
    </p:spTree>
    <p:extLst>
      <p:ext uri="{BB962C8B-B14F-4D97-AF65-F5344CB8AC3E}">
        <p14:creationId xmlns:p14="http://schemas.microsoft.com/office/powerpoint/2010/main" val="33629030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9BD694-B817-A83C-70EF-B850E0D25B30}"/>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0C6A7E34-BF87-EC3A-F150-324A45CA419C}"/>
              </a:ext>
            </a:extLst>
          </p:cNvPr>
          <p:cNvSpPr>
            <a:spLocks noGrp="1"/>
          </p:cNvSpPr>
          <p:nvPr>
            <p:ph type="title"/>
          </p:nvPr>
        </p:nvSpPr>
        <p:spPr>
          <a:xfrm>
            <a:off x="281229" y="3048010"/>
            <a:ext cx="11429516" cy="761979"/>
          </a:xfrm>
        </p:spPr>
        <p:txBody>
          <a:bodyPr/>
          <a:lstStyle/>
          <a:p>
            <a:pPr algn="ctr"/>
            <a:r>
              <a:rPr lang="zh-CN" altLang="en-US" dirty="0"/>
              <a:t>图像领域的多尺度神经网络</a:t>
            </a:r>
          </a:p>
        </p:txBody>
      </p:sp>
    </p:spTree>
    <p:extLst>
      <p:ext uri="{BB962C8B-B14F-4D97-AF65-F5344CB8AC3E}">
        <p14:creationId xmlns:p14="http://schemas.microsoft.com/office/powerpoint/2010/main" val="31583385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7A6A1A-AB2D-4691-1711-D4FB31A2143A}"/>
              </a:ext>
            </a:extLst>
          </p:cNvPr>
          <p:cNvSpPr>
            <a:spLocks noGrp="1"/>
          </p:cNvSpPr>
          <p:nvPr>
            <p:ph type="title"/>
          </p:nvPr>
        </p:nvSpPr>
        <p:spPr/>
        <p:txBody>
          <a:bodyPr/>
          <a:lstStyle/>
          <a:p>
            <a:r>
              <a:rPr lang="en-US" altLang="zh-CN" dirty="0">
                <a:effectLst/>
                <a:latin typeface="Helvetica" pitchFamily="2" charset="0"/>
              </a:rPr>
              <a:t>Fourier </a:t>
            </a:r>
            <a:r>
              <a:rPr lang="zh-CN" altLang="en-US" dirty="0">
                <a:effectLst/>
                <a:latin typeface="Helvetica" pitchFamily="2" charset="0"/>
              </a:rPr>
              <a:t>特征网络</a:t>
            </a:r>
            <a:endParaRPr kumimoji="1" lang="zh-CN" altLang="en-US" dirty="0"/>
          </a:p>
        </p:txBody>
      </p:sp>
      <p:pic>
        <p:nvPicPr>
          <p:cNvPr id="4" name="图片 3">
            <a:extLst>
              <a:ext uri="{FF2B5EF4-FFF2-40B4-BE49-F238E27FC236}">
                <a16:creationId xmlns:a16="http://schemas.microsoft.com/office/drawing/2014/main" id="{D842C921-2445-EE7B-EEB6-A371BE1AA247}"/>
              </a:ext>
            </a:extLst>
          </p:cNvPr>
          <p:cNvPicPr>
            <a:picLocks noChangeAspect="1"/>
          </p:cNvPicPr>
          <p:nvPr/>
        </p:nvPicPr>
        <p:blipFill>
          <a:blip r:embed="rId2"/>
          <a:stretch>
            <a:fillRect/>
          </a:stretch>
        </p:blipFill>
        <p:spPr>
          <a:xfrm>
            <a:off x="1604683" y="761979"/>
            <a:ext cx="8654792" cy="1187043"/>
          </a:xfrm>
          <a:prstGeom prst="rect">
            <a:avLst/>
          </a:prstGeom>
        </p:spPr>
      </p:pic>
      <p:pic>
        <p:nvPicPr>
          <p:cNvPr id="5" name="图片 4">
            <a:extLst>
              <a:ext uri="{FF2B5EF4-FFF2-40B4-BE49-F238E27FC236}">
                <a16:creationId xmlns:a16="http://schemas.microsoft.com/office/drawing/2014/main" id="{1310DBDD-D4CF-2B30-769C-9DF36970F4A5}"/>
              </a:ext>
            </a:extLst>
          </p:cNvPr>
          <p:cNvPicPr>
            <a:picLocks noChangeAspect="1"/>
          </p:cNvPicPr>
          <p:nvPr/>
        </p:nvPicPr>
        <p:blipFill>
          <a:blip r:embed="rId3"/>
          <a:stretch>
            <a:fillRect/>
          </a:stretch>
        </p:blipFill>
        <p:spPr>
          <a:xfrm>
            <a:off x="3119717" y="1949022"/>
            <a:ext cx="5952565" cy="378094"/>
          </a:xfrm>
          <a:prstGeom prst="rect">
            <a:avLst/>
          </a:prstGeom>
        </p:spPr>
      </p:pic>
      <p:pic>
        <p:nvPicPr>
          <p:cNvPr id="6" name="图片 5">
            <a:extLst>
              <a:ext uri="{FF2B5EF4-FFF2-40B4-BE49-F238E27FC236}">
                <a16:creationId xmlns:a16="http://schemas.microsoft.com/office/drawing/2014/main" id="{B6BB7E6A-152D-EB1B-D2E3-CB0DCF67CD97}"/>
              </a:ext>
            </a:extLst>
          </p:cNvPr>
          <p:cNvPicPr>
            <a:picLocks noChangeAspect="1"/>
          </p:cNvPicPr>
          <p:nvPr/>
        </p:nvPicPr>
        <p:blipFill>
          <a:blip r:embed="rId4"/>
          <a:stretch>
            <a:fillRect/>
          </a:stretch>
        </p:blipFill>
        <p:spPr>
          <a:xfrm>
            <a:off x="2045879" y="2483176"/>
            <a:ext cx="7772400" cy="3779492"/>
          </a:xfrm>
          <a:prstGeom prst="rect">
            <a:avLst/>
          </a:prstGeom>
        </p:spPr>
      </p:pic>
    </p:spTree>
    <p:extLst>
      <p:ext uri="{BB962C8B-B14F-4D97-AF65-F5344CB8AC3E}">
        <p14:creationId xmlns:p14="http://schemas.microsoft.com/office/powerpoint/2010/main" val="20383323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0A0D07-03A2-E219-9DC9-8A3672810E45}"/>
              </a:ext>
            </a:extLst>
          </p:cNvPr>
          <p:cNvSpPr>
            <a:spLocks noGrp="1"/>
          </p:cNvSpPr>
          <p:nvPr>
            <p:ph type="title"/>
          </p:nvPr>
        </p:nvSpPr>
        <p:spPr/>
        <p:txBody>
          <a:bodyPr/>
          <a:lstStyle/>
          <a:p>
            <a:r>
              <a:rPr lang="zh-CN" altLang="en-US" dirty="0">
                <a:effectLst/>
                <a:latin typeface="Helvetica" pitchFamily="2" charset="0"/>
              </a:rPr>
              <a:t>神经辐射场</a:t>
            </a:r>
            <a:r>
              <a:rPr lang="en-US" altLang="zh-CN" dirty="0">
                <a:effectLst/>
                <a:latin typeface="Helvetica" pitchFamily="2" charset="0"/>
              </a:rPr>
              <a:t>(Neural Radiance Fields, </a:t>
            </a:r>
            <a:r>
              <a:rPr lang="en-US" altLang="zh-CN" dirty="0" err="1">
                <a:effectLst/>
                <a:latin typeface="Helvetica" pitchFamily="2" charset="0"/>
              </a:rPr>
              <a:t>NeRF</a:t>
            </a:r>
            <a:r>
              <a:rPr lang="en-US" altLang="zh-CN" dirty="0">
                <a:effectLst/>
                <a:latin typeface="Helvetica" pitchFamily="2" charset="0"/>
              </a:rPr>
              <a:t>)</a:t>
            </a:r>
            <a:endParaRPr kumimoji="1" lang="zh-CN" altLang="en-US" dirty="0"/>
          </a:p>
        </p:txBody>
      </p:sp>
      <p:pic>
        <p:nvPicPr>
          <p:cNvPr id="4" name="图片 3">
            <a:extLst>
              <a:ext uri="{FF2B5EF4-FFF2-40B4-BE49-F238E27FC236}">
                <a16:creationId xmlns:a16="http://schemas.microsoft.com/office/drawing/2014/main" id="{5326932B-0DCC-AA37-F5A5-2536C9924DBF}"/>
              </a:ext>
            </a:extLst>
          </p:cNvPr>
          <p:cNvPicPr>
            <a:picLocks noChangeAspect="1"/>
          </p:cNvPicPr>
          <p:nvPr/>
        </p:nvPicPr>
        <p:blipFill>
          <a:blip r:embed="rId2"/>
          <a:stretch>
            <a:fillRect/>
          </a:stretch>
        </p:blipFill>
        <p:spPr>
          <a:xfrm>
            <a:off x="1120587" y="1455266"/>
            <a:ext cx="9435353" cy="4176153"/>
          </a:xfrm>
          <a:prstGeom prst="rect">
            <a:avLst/>
          </a:prstGeom>
        </p:spPr>
      </p:pic>
      <p:pic>
        <p:nvPicPr>
          <p:cNvPr id="5" name="图片 4">
            <a:extLst>
              <a:ext uri="{FF2B5EF4-FFF2-40B4-BE49-F238E27FC236}">
                <a16:creationId xmlns:a16="http://schemas.microsoft.com/office/drawing/2014/main" id="{452B3251-7FB1-F3F7-54B6-ADFBE4466A9E}"/>
              </a:ext>
            </a:extLst>
          </p:cNvPr>
          <p:cNvPicPr>
            <a:picLocks noChangeAspect="1"/>
          </p:cNvPicPr>
          <p:nvPr/>
        </p:nvPicPr>
        <p:blipFill>
          <a:blip r:embed="rId3"/>
          <a:stretch>
            <a:fillRect/>
          </a:stretch>
        </p:blipFill>
        <p:spPr>
          <a:xfrm>
            <a:off x="421797" y="939774"/>
            <a:ext cx="11348406" cy="337697"/>
          </a:xfrm>
          <a:prstGeom prst="rect">
            <a:avLst/>
          </a:prstGeom>
        </p:spPr>
      </p:pic>
      <p:sp>
        <p:nvSpPr>
          <p:cNvPr id="7" name="文本框 6">
            <a:extLst>
              <a:ext uri="{FF2B5EF4-FFF2-40B4-BE49-F238E27FC236}">
                <a16:creationId xmlns:a16="http://schemas.microsoft.com/office/drawing/2014/main" id="{E9120E8C-D078-9604-F94E-E247D5A4731D}"/>
              </a:ext>
            </a:extLst>
          </p:cNvPr>
          <p:cNvSpPr txBox="1"/>
          <p:nvPr/>
        </p:nvSpPr>
        <p:spPr>
          <a:xfrm>
            <a:off x="1049430" y="5733560"/>
            <a:ext cx="9577666" cy="369332"/>
          </a:xfrm>
          <a:prstGeom prst="rect">
            <a:avLst/>
          </a:prstGeom>
          <a:noFill/>
        </p:spPr>
        <p:txBody>
          <a:bodyPr wrap="square">
            <a:spAutoFit/>
          </a:bodyPr>
          <a:lstStyle/>
          <a:p>
            <a:r>
              <a:rPr lang="en-US" altLang="zh-CN" dirty="0" err="1">
                <a:effectLst/>
                <a:latin typeface="Helvetica" pitchFamily="2" charset="0"/>
              </a:rPr>
              <a:t>NeRF</a:t>
            </a:r>
            <a:r>
              <a:rPr lang="en-US" altLang="zh-CN" dirty="0">
                <a:effectLst/>
                <a:latin typeface="Helvetica" pitchFamily="2" charset="0"/>
              </a:rPr>
              <a:t> </a:t>
            </a:r>
            <a:r>
              <a:rPr lang="zh-CN" altLang="en-US" dirty="0">
                <a:effectLst/>
                <a:latin typeface="Helvetica" pitchFamily="2" charset="0"/>
              </a:rPr>
              <a:t>的论文在提出的</a:t>
            </a:r>
            <a:r>
              <a:rPr lang="zh-CN" altLang="en-US" dirty="0">
                <a:latin typeface="Helvetica" pitchFamily="2" charset="0"/>
              </a:rPr>
              <a:t>五</a:t>
            </a:r>
            <a:r>
              <a:rPr lang="zh-CN" altLang="en-US" dirty="0">
                <a:effectLst/>
                <a:latin typeface="Helvetica" pitchFamily="2" charset="0"/>
              </a:rPr>
              <a:t>年内引用数已超过</a:t>
            </a:r>
            <a:r>
              <a:rPr lang="en-US" altLang="zh-CN" dirty="0">
                <a:effectLst/>
                <a:latin typeface="Helvetica" pitchFamily="2" charset="0"/>
              </a:rPr>
              <a:t>15232</a:t>
            </a:r>
            <a:r>
              <a:rPr lang="zh-CN" altLang="en-US" dirty="0">
                <a:effectLst/>
                <a:latin typeface="Helvetica" pitchFamily="2" charset="0"/>
              </a:rPr>
              <a:t>次（谷歌学术）。</a:t>
            </a:r>
          </a:p>
        </p:txBody>
      </p:sp>
    </p:spTree>
    <p:extLst>
      <p:ext uri="{BB962C8B-B14F-4D97-AF65-F5344CB8AC3E}">
        <p14:creationId xmlns:p14="http://schemas.microsoft.com/office/powerpoint/2010/main" val="11996641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0A0D07-03A2-E219-9DC9-8A3672810E45}"/>
              </a:ext>
            </a:extLst>
          </p:cNvPr>
          <p:cNvSpPr>
            <a:spLocks noGrp="1"/>
          </p:cNvSpPr>
          <p:nvPr>
            <p:ph type="title"/>
          </p:nvPr>
        </p:nvSpPr>
        <p:spPr/>
        <p:txBody>
          <a:bodyPr/>
          <a:lstStyle/>
          <a:p>
            <a:r>
              <a:rPr lang="en-US" altLang="zh-CN" dirty="0">
                <a:effectLst/>
                <a:latin typeface="Helvetica" pitchFamily="2" charset="0"/>
              </a:rPr>
              <a:t>Implicit Neural Representations with Periodic Activation</a:t>
            </a:r>
          </a:p>
        </p:txBody>
      </p:sp>
      <p:sp>
        <p:nvSpPr>
          <p:cNvPr id="7" name="文本框 6">
            <a:extLst>
              <a:ext uri="{FF2B5EF4-FFF2-40B4-BE49-F238E27FC236}">
                <a16:creationId xmlns:a16="http://schemas.microsoft.com/office/drawing/2014/main" id="{E9120E8C-D078-9604-F94E-E247D5A4731D}"/>
              </a:ext>
            </a:extLst>
          </p:cNvPr>
          <p:cNvSpPr txBox="1"/>
          <p:nvPr/>
        </p:nvSpPr>
        <p:spPr>
          <a:xfrm>
            <a:off x="1049430" y="5733560"/>
            <a:ext cx="9577666" cy="369332"/>
          </a:xfrm>
          <a:prstGeom prst="rect">
            <a:avLst/>
          </a:prstGeom>
          <a:noFill/>
        </p:spPr>
        <p:txBody>
          <a:bodyPr wrap="square">
            <a:spAutoFit/>
          </a:bodyPr>
          <a:lstStyle/>
          <a:p>
            <a:r>
              <a:rPr lang="en-US" altLang="zh-CN" dirty="0">
                <a:effectLst/>
                <a:latin typeface="Helvetica" pitchFamily="2" charset="0"/>
              </a:rPr>
              <a:t>INR </a:t>
            </a:r>
            <a:r>
              <a:rPr lang="zh-CN" altLang="en-US" dirty="0">
                <a:effectLst/>
                <a:latin typeface="Helvetica" pitchFamily="2" charset="0"/>
              </a:rPr>
              <a:t>的论文在提出的五年内引用数已超过</a:t>
            </a:r>
            <a:r>
              <a:rPr lang="en-US" altLang="zh-CN" dirty="0">
                <a:effectLst/>
                <a:latin typeface="Helvetica" pitchFamily="2" charset="0"/>
              </a:rPr>
              <a:t>3600 </a:t>
            </a:r>
            <a:r>
              <a:rPr lang="zh-CN" altLang="en-US" dirty="0">
                <a:effectLst/>
                <a:latin typeface="Helvetica" pitchFamily="2" charset="0"/>
              </a:rPr>
              <a:t>次（谷歌学术）。</a:t>
            </a:r>
          </a:p>
        </p:txBody>
      </p:sp>
      <p:sp>
        <p:nvSpPr>
          <p:cNvPr id="6" name="文本框 5">
            <a:extLst>
              <a:ext uri="{FF2B5EF4-FFF2-40B4-BE49-F238E27FC236}">
                <a16:creationId xmlns:a16="http://schemas.microsoft.com/office/drawing/2014/main" id="{D3C742BF-9651-F1BB-0892-AEC5D650B492}"/>
              </a:ext>
            </a:extLst>
          </p:cNvPr>
          <p:cNvSpPr txBox="1"/>
          <p:nvPr/>
        </p:nvSpPr>
        <p:spPr>
          <a:xfrm>
            <a:off x="250091" y="864120"/>
            <a:ext cx="11848124" cy="646331"/>
          </a:xfrm>
          <a:prstGeom prst="rect">
            <a:avLst/>
          </a:prstGeom>
          <a:noFill/>
        </p:spPr>
        <p:txBody>
          <a:bodyPr wrap="square">
            <a:spAutoFit/>
          </a:bodyPr>
          <a:lstStyle/>
          <a:p>
            <a:r>
              <a:rPr lang="zh-CN" altLang="en-US" dirty="0"/>
              <a:t>命名法：</a:t>
            </a:r>
            <a:endParaRPr lang="en-US" altLang="zh-CN" dirty="0"/>
          </a:p>
          <a:p>
            <a:r>
              <a:rPr lang="zh-CN" altLang="en-US" dirty="0"/>
              <a:t>we refer to neural networks that parameterize such implicitly defined functions as</a:t>
            </a:r>
            <a:r>
              <a:rPr lang="en-US" altLang="zh-CN" dirty="0"/>
              <a:t> </a:t>
            </a:r>
            <a:r>
              <a:rPr lang="zh-CN" altLang="en-US" dirty="0"/>
              <a:t>implicit neural representations.</a:t>
            </a:r>
          </a:p>
        </p:txBody>
      </p:sp>
      <p:pic>
        <p:nvPicPr>
          <p:cNvPr id="11" name="图片 10">
            <a:extLst>
              <a:ext uri="{FF2B5EF4-FFF2-40B4-BE49-F238E27FC236}">
                <a16:creationId xmlns:a16="http://schemas.microsoft.com/office/drawing/2014/main" id="{72CE31EB-B082-6C84-C8EB-E80207E65E1E}"/>
              </a:ext>
            </a:extLst>
          </p:cNvPr>
          <p:cNvPicPr>
            <a:picLocks noChangeAspect="1"/>
          </p:cNvPicPr>
          <p:nvPr/>
        </p:nvPicPr>
        <p:blipFill>
          <a:blip r:embed="rId2"/>
          <a:stretch>
            <a:fillRect/>
          </a:stretch>
        </p:blipFill>
        <p:spPr>
          <a:xfrm>
            <a:off x="843083" y="1510451"/>
            <a:ext cx="10662139" cy="2927766"/>
          </a:xfrm>
          <a:prstGeom prst="rect">
            <a:avLst/>
          </a:prstGeom>
        </p:spPr>
      </p:pic>
      <p:pic>
        <p:nvPicPr>
          <p:cNvPr id="12" name="图片 11">
            <a:extLst>
              <a:ext uri="{FF2B5EF4-FFF2-40B4-BE49-F238E27FC236}">
                <a16:creationId xmlns:a16="http://schemas.microsoft.com/office/drawing/2014/main" id="{ED4DDCEF-ACF6-9C7A-1415-7B8787B5BAEB}"/>
              </a:ext>
            </a:extLst>
          </p:cNvPr>
          <p:cNvPicPr>
            <a:picLocks noChangeAspect="1"/>
          </p:cNvPicPr>
          <p:nvPr/>
        </p:nvPicPr>
        <p:blipFill rotWithShape="1">
          <a:blip r:embed="rId3"/>
          <a:srcRect b="16626"/>
          <a:stretch/>
        </p:blipFill>
        <p:spPr>
          <a:xfrm>
            <a:off x="1428260" y="4945042"/>
            <a:ext cx="9636457" cy="457909"/>
          </a:xfrm>
          <a:prstGeom prst="rect">
            <a:avLst/>
          </a:prstGeom>
        </p:spPr>
      </p:pic>
      <p:sp>
        <p:nvSpPr>
          <p:cNvPr id="13" name="文本框 12">
            <a:extLst>
              <a:ext uri="{FF2B5EF4-FFF2-40B4-BE49-F238E27FC236}">
                <a16:creationId xmlns:a16="http://schemas.microsoft.com/office/drawing/2014/main" id="{78F6B0F5-7C13-8FD7-7197-C252C7B645AE}"/>
              </a:ext>
            </a:extLst>
          </p:cNvPr>
          <p:cNvSpPr txBox="1"/>
          <p:nvPr/>
        </p:nvSpPr>
        <p:spPr>
          <a:xfrm>
            <a:off x="381242" y="4455289"/>
            <a:ext cx="5331804" cy="400110"/>
          </a:xfrm>
          <a:prstGeom prst="rect">
            <a:avLst/>
          </a:prstGeom>
          <a:noFill/>
        </p:spPr>
        <p:txBody>
          <a:bodyPr wrap="square" rtlCol="0">
            <a:spAutoFit/>
          </a:bodyPr>
          <a:lstStyle/>
          <a:p>
            <a:pPr algn="l"/>
            <a:r>
              <a:rPr kumimoji="1" lang="zh-CN" altLang="en-US" sz="2000" dirty="0"/>
              <a:t>第一个隐藏层用</a:t>
            </a:r>
            <a:r>
              <a:rPr kumimoji="1" lang="en-US" altLang="zh-CN" sz="2000" dirty="0" err="1"/>
              <a:t>MscaleDNN</a:t>
            </a:r>
            <a:r>
              <a:rPr kumimoji="1" lang="zh-CN" altLang="en-US" sz="2000" dirty="0"/>
              <a:t>的思路</a:t>
            </a:r>
          </a:p>
        </p:txBody>
      </p:sp>
    </p:spTree>
    <p:extLst>
      <p:ext uri="{BB962C8B-B14F-4D97-AF65-F5344CB8AC3E}">
        <p14:creationId xmlns:p14="http://schemas.microsoft.com/office/powerpoint/2010/main" val="13299956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92D6CA-4837-20CC-34E2-28EF3F4CE9E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E98BFFC-D9E7-B97D-BF29-1A9C85C297B8}"/>
              </a:ext>
            </a:extLst>
          </p:cNvPr>
          <p:cNvSpPr>
            <a:spLocks noGrp="1"/>
          </p:cNvSpPr>
          <p:nvPr>
            <p:ph type="title"/>
          </p:nvPr>
        </p:nvSpPr>
        <p:spPr/>
        <p:txBody>
          <a:bodyPr/>
          <a:lstStyle/>
          <a:p>
            <a:r>
              <a:rPr lang="zh-CN" altLang="en-US" sz="3200" dirty="0"/>
              <a:t>习题</a:t>
            </a:r>
            <a:r>
              <a:rPr lang="zh-CN" altLang="en-US" dirty="0"/>
              <a:t>答案</a:t>
            </a:r>
          </a:p>
        </p:txBody>
      </p:sp>
      <p:sp>
        <p:nvSpPr>
          <p:cNvPr id="6" name="文本框 5">
            <a:extLst>
              <a:ext uri="{FF2B5EF4-FFF2-40B4-BE49-F238E27FC236}">
                <a16:creationId xmlns:a16="http://schemas.microsoft.com/office/drawing/2014/main" id="{3B39510A-20F2-4D47-AD88-E95A772717E4}"/>
              </a:ext>
            </a:extLst>
          </p:cNvPr>
          <p:cNvSpPr txBox="1"/>
          <p:nvPr/>
        </p:nvSpPr>
        <p:spPr>
          <a:xfrm>
            <a:off x="381242" y="1059950"/>
            <a:ext cx="11097034" cy="3731278"/>
          </a:xfrm>
          <a:prstGeom prst="rect">
            <a:avLst/>
          </a:prstGeom>
          <a:noFill/>
        </p:spPr>
        <p:txBody>
          <a:bodyPr wrap="square">
            <a:spAutoFit/>
          </a:bodyPr>
          <a:lstStyle/>
          <a:p>
            <a:pPr>
              <a:lnSpc>
                <a:spcPct val="150000"/>
              </a:lnSpc>
            </a:pPr>
            <a:r>
              <a:rPr lang="en-US" altLang="zh-CN" sz="2000" dirty="0">
                <a:solidFill>
                  <a:schemeClr val="tx2"/>
                </a:solidFill>
                <a:latin typeface="微软雅黑" panose="020B0503020204020204" pitchFamily="34" charset="-122"/>
                <a:ea typeface="微软雅黑" panose="020B0503020204020204" pitchFamily="34" charset="-122"/>
              </a:rPr>
              <a:t>1(a) </a:t>
            </a:r>
            <a:r>
              <a:rPr lang="zh-CN" altLang="en-US" sz="2000" dirty="0">
                <a:solidFill>
                  <a:schemeClr val="tx2"/>
                </a:solidFill>
                <a:latin typeface="微软雅黑" panose="020B0503020204020204" pitchFamily="34" charset="-122"/>
                <a:ea typeface="微软雅黑" panose="020B0503020204020204" pitchFamily="34" charset="-122"/>
              </a:rPr>
              <a:t>神经网络先拟合低频，后拟合高频的现象叫作频率原则。</a:t>
            </a:r>
            <a:endParaRPr lang="en-US" altLang="zh-CN" sz="2000" dirty="0">
              <a:solidFill>
                <a:schemeClr val="tx2"/>
              </a:solidFill>
              <a:latin typeface="微软雅黑" panose="020B0503020204020204" pitchFamily="34" charset="-122"/>
              <a:ea typeface="微软雅黑" panose="020B0503020204020204" pitchFamily="34" charset="-122"/>
            </a:endParaRPr>
          </a:p>
          <a:p>
            <a:pPr>
              <a:lnSpc>
                <a:spcPct val="150000"/>
              </a:lnSpc>
            </a:pPr>
            <a:r>
              <a:rPr lang="en-US" altLang="zh-CN" sz="2000" dirty="0">
                <a:solidFill>
                  <a:schemeClr val="tx2"/>
                </a:solidFill>
                <a:latin typeface="微软雅黑" panose="020B0503020204020204" pitchFamily="34" charset="-122"/>
                <a:ea typeface="微软雅黑" panose="020B0503020204020204" pitchFamily="34" charset="-122"/>
              </a:rPr>
              <a:t>1(b) (</a:t>
            </a:r>
            <a:r>
              <a:rPr lang="zh-CN" altLang="en-US" sz="2000" dirty="0">
                <a:solidFill>
                  <a:schemeClr val="tx2"/>
                </a:solidFill>
                <a:latin typeface="微软雅黑" panose="020B0503020204020204" pitchFamily="34" charset="-122"/>
                <a:ea typeface="微软雅黑" panose="020B0503020204020204" pitchFamily="34" charset="-122"/>
              </a:rPr>
              <a:t>开放题</a:t>
            </a:r>
            <a:r>
              <a:rPr lang="en-US" altLang="zh-CN" sz="2000" dirty="0">
                <a:solidFill>
                  <a:schemeClr val="tx2"/>
                </a:solidFill>
                <a:latin typeface="微软雅黑" panose="020B0503020204020204" pitchFamily="34" charset="-122"/>
                <a:ea typeface="微软雅黑" panose="020B0503020204020204" pitchFamily="34" charset="-122"/>
              </a:rPr>
              <a:t>) </a:t>
            </a:r>
            <a:r>
              <a:rPr lang="zh-CN" altLang="en-US" sz="2000" dirty="0">
                <a:solidFill>
                  <a:schemeClr val="tx2"/>
                </a:solidFill>
                <a:latin typeface="微软雅黑" panose="020B0503020204020204" pitchFamily="34" charset="-122"/>
                <a:ea typeface="微软雅黑" panose="020B0503020204020204" pitchFamily="34" charset="-122"/>
              </a:rPr>
              <a:t>频率原则使得神经网络在低频占优的数据上能够有更好的泛化能力，而往往难以在高频占优的数据上泛化。</a:t>
            </a:r>
            <a:endParaRPr lang="en-US" altLang="zh-CN" sz="2000" dirty="0">
              <a:solidFill>
                <a:schemeClr val="tx2"/>
              </a:solidFill>
              <a:latin typeface="微软雅黑" panose="020B0503020204020204" pitchFamily="34" charset="-122"/>
              <a:ea typeface="微软雅黑" panose="020B0503020204020204" pitchFamily="34" charset="-122"/>
            </a:endParaRPr>
          </a:p>
          <a:p>
            <a:pPr>
              <a:lnSpc>
                <a:spcPct val="150000"/>
              </a:lnSpc>
            </a:pPr>
            <a:endParaRPr lang="en-US" altLang="zh-CN" sz="2000" dirty="0">
              <a:solidFill>
                <a:schemeClr val="tx2"/>
              </a:solidFill>
              <a:latin typeface="微软雅黑" panose="020B0503020204020204" pitchFamily="34" charset="-122"/>
              <a:ea typeface="微软雅黑" panose="020B0503020204020204" pitchFamily="34" charset="-122"/>
            </a:endParaRPr>
          </a:p>
          <a:p>
            <a:pPr>
              <a:lnSpc>
                <a:spcPct val="150000"/>
              </a:lnSpc>
            </a:pPr>
            <a:r>
              <a:rPr lang="en-US" altLang="zh-CN" sz="2000" dirty="0">
                <a:solidFill>
                  <a:schemeClr val="tx2"/>
                </a:solidFill>
                <a:latin typeface="微软雅黑" panose="020B0503020204020204" pitchFamily="34" charset="-122"/>
                <a:ea typeface="微软雅黑" panose="020B0503020204020204" pitchFamily="34" charset="-122"/>
              </a:rPr>
              <a:t>2(a) </a:t>
            </a:r>
            <a:r>
              <a:rPr lang="zh-CN" altLang="en-US" sz="2000" dirty="0">
                <a:solidFill>
                  <a:schemeClr val="tx2"/>
                </a:solidFill>
                <a:latin typeface="微软雅黑" panose="020B0503020204020204" pitchFamily="34" charset="-122"/>
                <a:ea typeface="微软雅黑" panose="020B0503020204020204" pitchFamily="34" charset="-122"/>
              </a:rPr>
              <a:t>奇偶函数，正常神经网络难以在这类模型上泛化。</a:t>
            </a:r>
            <a:endParaRPr lang="en-US" altLang="zh-CN" sz="2000" dirty="0">
              <a:solidFill>
                <a:schemeClr val="tx2"/>
              </a:solidFill>
              <a:latin typeface="微软雅黑" panose="020B0503020204020204" pitchFamily="34" charset="-122"/>
              <a:ea typeface="微软雅黑" panose="020B0503020204020204" pitchFamily="34" charset="-122"/>
            </a:endParaRPr>
          </a:p>
          <a:p>
            <a:pPr>
              <a:lnSpc>
                <a:spcPct val="150000"/>
              </a:lnSpc>
            </a:pPr>
            <a:r>
              <a:rPr lang="en-US" altLang="zh-CN" sz="2000" dirty="0">
                <a:solidFill>
                  <a:schemeClr val="tx2"/>
                </a:solidFill>
                <a:latin typeface="微软雅黑" panose="020B0503020204020204" pitchFamily="34" charset="-122"/>
                <a:ea typeface="微软雅黑" panose="020B0503020204020204" pitchFamily="34" charset="-122"/>
              </a:rPr>
              <a:t>2(b) </a:t>
            </a:r>
            <a:r>
              <a:rPr lang="zh-CN" altLang="en-US" sz="2000" dirty="0">
                <a:solidFill>
                  <a:schemeClr val="tx2"/>
                </a:solidFill>
                <a:latin typeface="微软雅黑" panose="020B0503020204020204" pitchFamily="34" charset="-122"/>
                <a:ea typeface="微软雅黑" panose="020B0503020204020204" pitchFamily="34" charset="-122"/>
              </a:rPr>
              <a:t>由于频率原则，神经网络偏好优先使用低频解拟合数据，因此难以捕捉到数据中原有的高频信息。</a:t>
            </a:r>
            <a:endParaRPr lang="en-US" altLang="zh-CN" sz="2000" dirty="0">
              <a:solidFill>
                <a:schemeClr val="tx2"/>
              </a:solidFill>
              <a:latin typeface="微软雅黑" panose="020B0503020204020204" pitchFamily="34" charset="-122"/>
              <a:ea typeface="微软雅黑" panose="020B0503020204020204" pitchFamily="34" charset="-122"/>
            </a:endParaRPr>
          </a:p>
          <a:p>
            <a:pPr>
              <a:lnSpc>
                <a:spcPct val="150000"/>
              </a:lnSpc>
            </a:pPr>
            <a:r>
              <a:rPr lang="en-US" altLang="zh-CN" sz="2000" dirty="0">
                <a:solidFill>
                  <a:schemeClr val="tx2"/>
                </a:solidFill>
                <a:latin typeface="微软雅黑" panose="020B0503020204020204" pitchFamily="34" charset="-122"/>
                <a:ea typeface="微软雅黑" panose="020B0503020204020204" pitchFamily="34" charset="-122"/>
              </a:rPr>
              <a:t>2(c) (</a:t>
            </a:r>
            <a:r>
              <a:rPr lang="zh-CN" altLang="en-US" sz="2000" dirty="0">
                <a:solidFill>
                  <a:schemeClr val="tx2"/>
                </a:solidFill>
                <a:latin typeface="微软雅黑" panose="020B0503020204020204" pitchFamily="34" charset="-122"/>
                <a:ea typeface="微软雅黑" panose="020B0503020204020204" pitchFamily="34" charset="-122"/>
              </a:rPr>
              <a:t>开放题</a:t>
            </a:r>
            <a:r>
              <a:rPr lang="en-US" altLang="zh-CN" sz="2000" dirty="0">
                <a:solidFill>
                  <a:schemeClr val="tx2"/>
                </a:solidFill>
                <a:latin typeface="微软雅黑" panose="020B0503020204020204" pitchFamily="34" charset="-122"/>
                <a:ea typeface="微软雅黑" panose="020B0503020204020204" pitchFamily="34" charset="-122"/>
              </a:rPr>
              <a:t>) </a:t>
            </a:r>
            <a:r>
              <a:rPr lang="zh-CN" altLang="en-US" sz="2000" dirty="0">
                <a:solidFill>
                  <a:schemeClr val="tx2"/>
                </a:solidFill>
                <a:latin typeface="微软雅黑" panose="020B0503020204020204" pitchFamily="34" charset="-122"/>
                <a:ea typeface="微软雅黑" panose="020B0503020204020204" pitchFamily="34" charset="-122"/>
              </a:rPr>
              <a:t>例如通过拉伸数据尺度，使其变得相对低频，或使用多尺度神经网络等。</a:t>
            </a:r>
            <a:endParaRPr lang="en-US" altLang="zh-CN" sz="2000" dirty="0">
              <a:solidFill>
                <a:schemeClr val="tx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01531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FE510E-8555-A98A-DA06-74B7FDDD617A}"/>
              </a:ext>
            </a:extLst>
          </p:cNvPr>
          <p:cNvSpPr>
            <a:spLocks noGrp="1"/>
          </p:cNvSpPr>
          <p:nvPr>
            <p:ph type="title"/>
          </p:nvPr>
        </p:nvSpPr>
        <p:spPr/>
        <p:txBody>
          <a:bodyPr/>
          <a:lstStyle/>
          <a:p>
            <a:r>
              <a:rPr lang="zh-CN" altLang="en-US" dirty="0">
                <a:latin typeface="Helvetica" pitchFamily="2" charset="0"/>
              </a:rPr>
              <a:t>伽利略的思想实验</a:t>
            </a:r>
            <a:endParaRPr kumimoji="1" lang="zh-CN" altLang="en-US" dirty="0"/>
          </a:p>
        </p:txBody>
      </p:sp>
      <p:pic>
        <p:nvPicPr>
          <p:cNvPr id="2050" name="Picture 2" descr="分类:伽利略斜面实验- Big Physics">
            <a:extLst>
              <a:ext uri="{FF2B5EF4-FFF2-40B4-BE49-F238E27FC236}">
                <a16:creationId xmlns:a16="http://schemas.microsoft.com/office/drawing/2014/main" id="{C39D6858-8F5C-12F7-59F4-CA133AC8B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1950" y="1066252"/>
            <a:ext cx="4808764" cy="5011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849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FE510E-8555-A98A-DA06-74B7FDDD617A}"/>
              </a:ext>
            </a:extLst>
          </p:cNvPr>
          <p:cNvSpPr>
            <a:spLocks noGrp="1"/>
          </p:cNvSpPr>
          <p:nvPr>
            <p:ph type="title"/>
          </p:nvPr>
        </p:nvSpPr>
        <p:spPr/>
        <p:txBody>
          <a:bodyPr/>
          <a:lstStyle/>
          <a:p>
            <a:r>
              <a:rPr lang="zh-CN" altLang="en-US" dirty="0">
                <a:effectLst/>
                <a:latin typeface="Helvetica" pitchFamily="2" charset="0"/>
              </a:rPr>
              <a:t>牛顿的苹果</a:t>
            </a:r>
            <a:endParaRPr kumimoji="1" lang="zh-CN" altLang="en-US" dirty="0"/>
          </a:p>
        </p:txBody>
      </p:sp>
      <p:pic>
        <p:nvPicPr>
          <p:cNvPr id="3076" name="Picture 4" descr="艾萨克牛顿坐在苹果树插图下图库矢量图©blueringmedia 551832234">
            <a:extLst>
              <a:ext uri="{FF2B5EF4-FFF2-40B4-BE49-F238E27FC236}">
                <a16:creationId xmlns:a16="http://schemas.microsoft.com/office/drawing/2014/main" id="{1C7AEA7E-06E4-0A63-1E58-EF58C42748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0867" y="925501"/>
            <a:ext cx="5674405" cy="5170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3860555"/>
      </p:ext>
    </p:extLst>
  </p:cSld>
  <p:clrMapOvr>
    <a:masterClrMapping/>
  </p:clrMapOvr>
</p:sld>
</file>

<file path=ppt/theme/theme1.xml><?xml version="1.0" encoding="utf-8"?>
<a:theme xmlns:a="http://schemas.openxmlformats.org/drawingml/2006/main" name="1_自定义设计方案">
  <a:themeElements>
    <a:clrScheme name="潘冬远waxy">
      <a:dk1>
        <a:srgbClr val="B61616"/>
      </a:dk1>
      <a:lt1>
        <a:srgbClr val="FFFFFF"/>
      </a:lt1>
      <a:dk2>
        <a:srgbClr val="242C2D"/>
      </a:dk2>
      <a:lt2>
        <a:srgbClr val="133984"/>
      </a:lt2>
      <a:accent1>
        <a:srgbClr val="D73C1E"/>
      </a:accent1>
      <a:accent2>
        <a:srgbClr val="3769AF"/>
      </a:accent2>
      <a:accent3>
        <a:srgbClr val="EBAA05"/>
      </a:accent3>
      <a:accent4>
        <a:srgbClr val="A0B932"/>
      </a:accent4>
      <a:accent5>
        <a:srgbClr val="82B9BE"/>
      </a:accent5>
      <a:accent6>
        <a:srgbClr val="B4915F"/>
      </a:accent6>
      <a:hlink>
        <a:srgbClr val="196E7D"/>
      </a:hlink>
      <a:folHlink>
        <a:srgbClr val="BEBEBE"/>
      </a:folHlink>
    </a:clrScheme>
    <a:fontScheme name="SJTU标准I">
      <a:majorFont>
        <a:latin typeface="Book Antiqua"/>
        <a:ea typeface="黑体"/>
        <a:cs typeface=""/>
      </a:majorFont>
      <a:minorFont>
        <a:latin typeface="Book Antiqua"/>
        <a:ea typeface="黑体"/>
        <a:cs typeface=""/>
      </a:minorFont>
    </a:fontScheme>
    <a:fmtScheme name="光面">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8100">
          <a:solidFill>
            <a:srgbClr val="C0000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20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自定义设计方案">
  <a:themeElements>
    <a:clrScheme name="潘冬远waxy">
      <a:dk1>
        <a:srgbClr val="B61616"/>
      </a:dk1>
      <a:lt1>
        <a:srgbClr val="FFFFFF"/>
      </a:lt1>
      <a:dk2>
        <a:srgbClr val="242C2D"/>
      </a:dk2>
      <a:lt2>
        <a:srgbClr val="133984"/>
      </a:lt2>
      <a:accent1>
        <a:srgbClr val="D73C1E"/>
      </a:accent1>
      <a:accent2>
        <a:srgbClr val="3769AF"/>
      </a:accent2>
      <a:accent3>
        <a:srgbClr val="EBAA05"/>
      </a:accent3>
      <a:accent4>
        <a:srgbClr val="A0B932"/>
      </a:accent4>
      <a:accent5>
        <a:srgbClr val="82B9BE"/>
      </a:accent5>
      <a:accent6>
        <a:srgbClr val="B4915F"/>
      </a:accent6>
      <a:hlink>
        <a:srgbClr val="196E7D"/>
      </a:hlink>
      <a:folHlink>
        <a:srgbClr val="BEBEBE"/>
      </a:folHlink>
    </a:clrScheme>
    <a:fontScheme name="SJTU标准I">
      <a:majorFont>
        <a:latin typeface="Book Antiqua"/>
        <a:ea typeface="黑体"/>
        <a:cs typeface=""/>
      </a:majorFont>
      <a:minorFont>
        <a:latin typeface="Book Antiqua"/>
        <a:ea typeface="黑体"/>
        <a:cs typeface=""/>
      </a:minorFont>
    </a:fontScheme>
    <a:fmtScheme name="光面">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8100">
          <a:solidFill>
            <a:srgbClr val="C0000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2000" dirty="0" smtClean="0"/>
        </a:defPPr>
      </a:lstStyle>
    </a:txDef>
  </a:objectDefaults>
  <a:extraClrSchemeLst/>
  <a:extLst>
    <a:ext uri="{05A4C25C-085E-4340-85A3-A5531E510DB2}">
      <thm15:themeFamily xmlns:thm15="http://schemas.microsoft.com/office/thememl/2012/main" name="演示文稿2" id="{22092B66-1410-4472-A2A1-9273F2975C60}" vid="{CD155F2F-A644-4B22-96EF-B0E4D178AC9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5497</TotalTime>
  <Words>3283</Words>
  <Application>Microsoft Macintosh PowerPoint</Application>
  <PresentationFormat>宽屏</PresentationFormat>
  <Paragraphs>399</Paragraphs>
  <Slides>78</Slides>
  <Notes>1</Notes>
  <HiddenSlides>0</HiddenSlides>
  <MMClips>3</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78</vt:i4>
      </vt:variant>
    </vt:vector>
  </HeadingPairs>
  <TitlesOfParts>
    <vt:vector size="92" baseType="lpstr">
      <vt:lpstr>NimbusRomNo9L-Regu</vt:lpstr>
      <vt:lpstr>Microsoft YaHei</vt:lpstr>
      <vt:lpstr>Microsoft YaHei</vt:lpstr>
      <vt:lpstr>等线</vt:lpstr>
      <vt:lpstr>黑体</vt:lpstr>
      <vt:lpstr>Arial</vt:lpstr>
      <vt:lpstr>Book Antiqua</vt:lpstr>
      <vt:lpstr>Cambria Math</vt:lpstr>
      <vt:lpstr>Georgia</vt:lpstr>
      <vt:lpstr>Helvetica</vt:lpstr>
      <vt:lpstr>Times New Roman</vt:lpstr>
      <vt:lpstr>Wingdings</vt:lpstr>
      <vt:lpstr>1_自定义设计方案</vt:lpstr>
      <vt:lpstr>3_自定义设计方案</vt:lpstr>
      <vt:lpstr>PowerPoint 演示文稿</vt:lpstr>
      <vt:lpstr>目录</vt:lpstr>
      <vt:lpstr>目录</vt:lpstr>
      <vt:lpstr>泛化谜团</vt:lpstr>
      <vt:lpstr>隐式偏好</vt:lpstr>
      <vt:lpstr>PowerPoint 演示文稿</vt:lpstr>
      <vt:lpstr>孟德尔选择了相对简单的豌豆作为研究对象</vt:lpstr>
      <vt:lpstr>伽利略的思想实验</vt:lpstr>
      <vt:lpstr>牛顿的苹果</vt:lpstr>
      <vt:lpstr>电磁学</vt:lpstr>
      <vt:lpstr>选择哪种解？</vt:lpstr>
      <vt:lpstr>这样的拟合是否正确?</vt:lpstr>
      <vt:lpstr>PowerPoint 演示文稿</vt:lpstr>
      <vt:lpstr>时域空间一维函数训练过程</vt:lpstr>
      <vt:lpstr>静态观察学习过程</vt:lpstr>
      <vt:lpstr>不同大小网络均学习到光滑曲线</vt:lpstr>
      <vt:lpstr>PowerPoint 演示文稿</vt:lpstr>
      <vt:lpstr>傅里叶变换</vt:lpstr>
      <vt:lpstr>傅里叶展开</vt:lpstr>
      <vt:lpstr>频域空间一维函数训练过程</vt:lpstr>
      <vt:lpstr>频域空间一维函数训练过程</vt:lpstr>
      <vt:lpstr>控制变量：控制不同频率的振幅</vt:lpstr>
      <vt:lpstr>控制变量：控制不同频率的振幅</vt:lpstr>
      <vt:lpstr>2D 图片拟合</vt:lpstr>
      <vt:lpstr>PowerPoint 演示文稿</vt:lpstr>
      <vt:lpstr>选择哪种解？</vt:lpstr>
      <vt:lpstr>这样的拟合是否正确?</vt:lpstr>
      <vt:lpstr>目录</vt:lpstr>
      <vt:lpstr>PowerPoint 演示文稿</vt:lpstr>
      <vt:lpstr>常见激活函数的频率</vt:lpstr>
      <vt:lpstr>采用非单调激活函数</vt:lpstr>
      <vt:lpstr>采用非单调激活函数</vt:lpstr>
      <vt:lpstr>采用非单调激活函数</vt:lpstr>
      <vt:lpstr>满足频率原则，光滑插值，泛化好</vt:lpstr>
      <vt:lpstr>违背频率原则，振荡插值，泛化差</vt:lpstr>
      <vt:lpstr>Early stopping（早停）的效用</vt:lpstr>
      <vt:lpstr>泛化差异</vt:lpstr>
      <vt:lpstr>目录</vt:lpstr>
      <vt:lpstr>PowerPoint 演示文稿</vt:lpstr>
      <vt:lpstr>PowerPoint 演示文稿</vt:lpstr>
      <vt:lpstr>采用非单调激活函数</vt:lpstr>
      <vt:lpstr>满足频率原则，光滑插值，泛化好</vt:lpstr>
      <vt:lpstr>违背频率原则，振荡插值，泛化差</vt:lpstr>
      <vt:lpstr>PowerPoint 演示文稿</vt:lpstr>
      <vt:lpstr>权重大小</vt:lpstr>
      <vt:lpstr>大初始化</vt:lpstr>
      <vt:lpstr>普通或者小初始化</vt:lpstr>
      <vt:lpstr>PowerPoint 演示文稿</vt:lpstr>
      <vt:lpstr>两层全连接神经网络</vt:lpstr>
      <vt:lpstr>两层全连接神经网络</vt:lpstr>
      <vt:lpstr>两层全连接神经网络</vt:lpstr>
      <vt:lpstr>目录</vt:lpstr>
      <vt:lpstr>思考：图像分类中，高频指什么？</vt:lpstr>
      <vt:lpstr>两种频率概念</vt:lpstr>
      <vt:lpstr>高响应频率的示例</vt:lpstr>
      <vt:lpstr>高响应频率的示例</vt:lpstr>
      <vt:lpstr>高维频率原则</vt:lpstr>
      <vt:lpstr>投影法</vt:lpstr>
      <vt:lpstr>滤波法</vt:lpstr>
      <vt:lpstr>习题</vt:lpstr>
      <vt:lpstr>多尺度神经网络</vt:lpstr>
      <vt:lpstr>误差分析：线性方程组的Jacobi迭代求解</vt:lpstr>
      <vt:lpstr>误差分析：Poisson方程的DNN求解</vt:lpstr>
      <vt:lpstr>Convergence difference</vt:lpstr>
      <vt:lpstr>应用与拓展：Multi-Scale DNN</vt:lpstr>
      <vt:lpstr>Radial scaling in k-space</vt:lpstr>
      <vt:lpstr>应用与拓展：Multi-Scale DNN结构</vt:lpstr>
      <vt:lpstr>应用与拓展：Multi-Scale DNN示例</vt:lpstr>
      <vt:lpstr>基于子空间分解的神经网络</vt:lpstr>
      <vt:lpstr>基于子空间分解的神经网络</vt:lpstr>
      <vt:lpstr>基于子空间分解的神经网络</vt:lpstr>
      <vt:lpstr>图像领域的多尺度神经网络</vt:lpstr>
      <vt:lpstr>Fourier 特征网络</vt:lpstr>
      <vt:lpstr>神经辐射场(Neural Radiance Fields, NeRF)</vt:lpstr>
      <vt:lpstr>Implicit Neural Representations with Periodic Activation</vt:lpstr>
      <vt:lpstr>PowerPoint 演示文稿</vt:lpstr>
      <vt:lpstr>PowerPoint 演示文稿</vt:lpstr>
      <vt:lpstr>习题答案</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Frequency perspective to understand depth effect and robustness of deep learning</dc:title>
  <dc:creator>zhiqin xu</dc:creator>
  <cp:lastModifiedBy>Microsoft Office User</cp:lastModifiedBy>
  <cp:revision>561</cp:revision>
  <dcterms:created xsi:type="dcterms:W3CDTF">2020-06-05T07:59:00Z</dcterms:created>
  <dcterms:modified xsi:type="dcterms:W3CDTF">2025-12-19T23:57:53Z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0FE3EF06A9C74838A2BB9773EB8F8EE0_12</vt:lpwstr>
  </property>
  <property fmtid="{D5CDD505-2E9C-101B-9397-08002B2CF9AE}" pid="3" name="KSOProductBuildVer">
    <vt:lpwstr>2052-12.1.0.19302</vt:lpwstr>
  </property>
</Properties>
</file>